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74" r:id="rId3"/>
    <p:sldId id="257" r:id="rId4"/>
    <p:sldId id="258" r:id="rId5"/>
    <p:sldId id="267" r:id="rId6"/>
    <p:sldId id="268" r:id="rId7"/>
    <p:sldId id="259" r:id="rId8"/>
    <p:sldId id="260" r:id="rId9"/>
    <p:sldId id="261" r:id="rId10"/>
    <p:sldId id="262" r:id="rId11"/>
    <p:sldId id="279" r:id="rId12"/>
    <p:sldId id="280" r:id="rId13"/>
    <p:sldId id="264" r:id="rId14"/>
    <p:sldId id="270" r:id="rId15"/>
    <p:sldId id="266" r:id="rId16"/>
    <p:sldId id="265" r:id="rId17"/>
    <p:sldId id="271" r:id="rId18"/>
    <p:sldId id="272" r:id="rId19"/>
    <p:sldId id="273" r:id="rId20"/>
    <p:sldId id="263" r:id="rId21"/>
    <p:sldId id="275" r:id="rId22"/>
    <p:sldId id="277" r:id="rId23"/>
    <p:sldId id="281" r:id="rId24"/>
    <p:sldId id="269" r:id="rId25"/>
    <p:sldId id="284" r:id="rId26"/>
    <p:sldId id="276"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459"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1F21-37D7-4750-982F-E291ED730120}" type="datetimeFigureOut">
              <a:rPr lang="en-US" smtClean="0"/>
              <a:t>4/22/2014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CDAFBB-9A1A-47E3-AFE4-C8BBE24A1430}" type="slidenum">
              <a:rPr lang="en-US" smtClean="0"/>
              <a:t>‹#›</a:t>
            </a:fld>
            <a:endParaRPr lang="en-US"/>
          </a:p>
        </p:txBody>
      </p:sp>
    </p:spTree>
    <p:extLst>
      <p:ext uri="{BB962C8B-B14F-4D97-AF65-F5344CB8AC3E}">
        <p14:creationId xmlns:p14="http://schemas.microsoft.com/office/powerpoint/2010/main" val="1552317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a:t>
            </a:r>
            <a:r>
              <a:rPr lang="en-US" baseline="0" dirty="0" smtClean="0"/>
              <a:t> is of ASAN logo</a:t>
            </a:r>
            <a:endParaRPr lang="en-US" dirty="0"/>
          </a:p>
        </p:txBody>
      </p:sp>
      <p:sp>
        <p:nvSpPr>
          <p:cNvPr id="4" name="Slide Number Placeholder 3"/>
          <p:cNvSpPr>
            <a:spLocks noGrp="1"/>
          </p:cNvSpPr>
          <p:nvPr>
            <p:ph type="sldNum" sz="quarter" idx="10"/>
          </p:nvPr>
        </p:nvSpPr>
        <p:spPr/>
        <p:txBody>
          <a:bodyPr/>
          <a:lstStyle/>
          <a:p>
            <a:fld id="{6ACDAFBB-9A1A-47E3-AFE4-C8BBE24A1430}" type="slidenum">
              <a:rPr lang="en-US" smtClean="0"/>
              <a:t>1</a:t>
            </a:fld>
            <a:endParaRPr lang="en-US"/>
          </a:p>
        </p:txBody>
      </p:sp>
    </p:spTree>
    <p:extLst>
      <p:ext uri="{BB962C8B-B14F-4D97-AF65-F5344CB8AC3E}">
        <p14:creationId xmlns:p14="http://schemas.microsoft.com/office/powerpoint/2010/main" val="3678415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Clip art is of scales</a:t>
            </a:r>
            <a:r>
              <a:rPr lang="en-US" baseline="0" dirty="0" smtClean="0"/>
              <a:t> of justice</a:t>
            </a:r>
            <a:endParaRPr lang="en-US" dirty="0"/>
          </a:p>
        </p:txBody>
      </p:sp>
      <p:sp>
        <p:nvSpPr>
          <p:cNvPr id="4" name="Slide Number Placeholder 3"/>
          <p:cNvSpPr>
            <a:spLocks noGrp="1"/>
          </p:cNvSpPr>
          <p:nvPr>
            <p:ph type="sldNum" sz="quarter" idx="10"/>
          </p:nvPr>
        </p:nvSpPr>
        <p:spPr/>
        <p:txBody>
          <a:bodyPr/>
          <a:lstStyle/>
          <a:p>
            <a:fld id="{6ACDAFBB-9A1A-47E3-AFE4-C8BBE24A1430}" type="slidenum">
              <a:rPr lang="en-US" smtClean="0"/>
              <a:t>7</a:t>
            </a:fld>
            <a:endParaRPr lang="en-US"/>
          </a:p>
        </p:txBody>
      </p:sp>
    </p:spTree>
    <p:extLst>
      <p:ext uri="{BB962C8B-B14F-4D97-AF65-F5344CB8AC3E}">
        <p14:creationId xmlns:p14="http://schemas.microsoft.com/office/powerpoint/2010/main" val="101730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Image is clip-art of</a:t>
            </a:r>
            <a:r>
              <a:rPr lang="en-US" baseline="0" dirty="0" smtClean="0"/>
              <a:t> a blood-draw testing tube</a:t>
            </a:r>
            <a:endParaRPr lang="en-US" dirty="0"/>
          </a:p>
        </p:txBody>
      </p:sp>
      <p:sp>
        <p:nvSpPr>
          <p:cNvPr id="4" name="Slide Number Placeholder 3"/>
          <p:cNvSpPr>
            <a:spLocks noGrp="1"/>
          </p:cNvSpPr>
          <p:nvPr>
            <p:ph type="sldNum" sz="quarter" idx="10"/>
          </p:nvPr>
        </p:nvSpPr>
        <p:spPr/>
        <p:txBody>
          <a:bodyPr/>
          <a:lstStyle/>
          <a:p>
            <a:fld id="{6ACDAFBB-9A1A-47E3-AFE4-C8BBE24A1430}" type="slidenum">
              <a:rPr lang="en-US" smtClean="0"/>
              <a:t>8</a:t>
            </a:fld>
            <a:endParaRPr lang="en-US"/>
          </a:p>
        </p:txBody>
      </p:sp>
    </p:spTree>
    <p:extLst>
      <p:ext uri="{BB962C8B-B14F-4D97-AF65-F5344CB8AC3E}">
        <p14:creationId xmlns:p14="http://schemas.microsoft.com/office/powerpoint/2010/main" val="2986555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5F0AF9-6F8B-434E-AA34-C9FD13AE6D6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351867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F0AF9-6F8B-434E-AA34-C9FD13AE6D6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3416181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F0AF9-6F8B-434E-AA34-C9FD13AE6D6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30618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5F0AF9-6F8B-434E-AA34-C9FD13AE6D6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3841866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5F0AF9-6F8B-434E-AA34-C9FD13AE6D67}" type="datetimeFigureOut">
              <a:rPr lang="en-US" smtClean="0"/>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1970263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5F0AF9-6F8B-434E-AA34-C9FD13AE6D6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270277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5F0AF9-6F8B-434E-AA34-C9FD13AE6D67}" type="datetimeFigureOut">
              <a:rPr lang="en-US" smtClean="0"/>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113694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5F0AF9-6F8B-434E-AA34-C9FD13AE6D67}" type="datetimeFigureOut">
              <a:rPr lang="en-US" smtClean="0"/>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925669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5F0AF9-6F8B-434E-AA34-C9FD13AE6D67}" type="datetimeFigureOut">
              <a:rPr lang="en-US" smtClean="0"/>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735654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F0AF9-6F8B-434E-AA34-C9FD13AE6D6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413476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5F0AF9-6F8B-434E-AA34-C9FD13AE6D67}" type="datetimeFigureOut">
              <a:rPr lang="en-US" smtClean="0"/>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9418A-53F6-4EEC-AF38-7882630C590D}" type="slidenum">
              <a:rPr lang="en-US" smtClean="0"/>
              <a:t>‹#›</a:t>
            </a:fld>
            <a:endParaRPr lang="en-US"/>
          </a:p>
        </p:txBody>
      </p:sp>
    </p:spTree>
    <p:extLst>
      <p:ext uri="{BB962C8B-B14F-4D97-AF65-F5344CB8AC3E}">
        <p14:creationId xmlns:p14="http://schemas.microsoft.com/office/powerpoint/2010/main" val="4074349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5F0AF9-6F8B-434E-AA34-C9FD13AE6D67}" type="datetimeFigureOut">
              <a:rPr lang="en-US" smtClean="0"/>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9418A-53F6-4EEC-AF38-7882630C590D}" type="slidenum">
              <a:rPr lang="en-US" smtClean="0"/>
              <a:t>‹#›</a:t>
            </a:fld>
            <a:endParaRPr lang="en-US"/>
          </a:p>
        </p:txBody>
      </p:sp>
    </p:spTree>
    <p:extLst>
      <p:ext uri="{BB962C8B-B14F-4D97-AF65-F5344CB8AC3E}">
        <p14:creationId xmlns:p14="http://schemas.microsoft.com/office/powerpoint/2010/main" val="1887600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palmbeachpost.com/news/news/west-palm-beach-parents-seek-9-million-to-pay-for-/nLxXW/" TargetMode="External"/><Relationship Id="rId2" Type="http://schemas.openxmlformats.org/officeDocument/2006/relationships/hyperlink" Target="http://www.oregonlive.com/portland/index.ssf/2012/03/despite_abuse_from_critics_par.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almbeachpost.com/news/news/west-palm-beach-parents-seek-9-million-to-pay-for-/nLxXW/"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oregonlive.com/portland/index.ssf/2012/03/portland_couple_sues_legacy_he.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papers.ssrn.com/sol3/papers.cfm?abstract_id=928883" TargetMode="External"/><Relationship Id="rId2" Type="http://schemas.openxmlformats.org/officeDocument/2006/relationships/hyperlink" Target="http://www.law.harvard.edu/students/orgs/crcl/vol40_1/hensel.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vitals.nbcnews.com/_news/2012/03/09/10624089-bioethicist-parents-shouldnt-have-to-sue-over-wrongful-birth-of-child-with-down-syndrome?lite"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scrane@autisticadvocacy.org" TargetMode="External"/><Relationship Id="rId2" Type="http://schemas.openxmlformats.org/officeDocument/2006/relationships/hyperlink" Target="http://www.autisticadvocacy.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palmbeachpost.com/news/news/family-seeks-millions-from-obstetrician-ultrasound/nLxZ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oregonlive.com/portland/index.ssf/2012/03/jury_rules_in_portland-area_co.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2895600"/>
          </a:xfrm>
        </p:spPr>
        <p:txBody>
          <a:bodyPr>
            <a:noAutofit/>
          </a:bodyPr>
          <a:lstStyle/>
          <a:p>
            <a:r>
              <a:rPr lang="en-US" sz="4800" b="1" dirty="0">
                <a:solidFill>
                  <a:schemeClr val="accent1"/>
                </a:solidFill>
                <a:latin typeface="Droid Sans"/>
                <a:ea typeface="Droid Sans"/>
                <a:cs typeface="Droid Sans"/>
              </a:rPr>
              <a:t>Wrongful Birth and Wrongful Life Lawsuits:</a:t>
            </a:r>
            <a:br>
              <a:rPr lang="en-US" sz="4800" b="1" dirty="0">
                <a:solidFill>
                  <a:schemeClr val="accent1"/>
                </a:solidFill>
                <a:latin typeface="Droid Sans"/>
                <a:ea typeface="Droid Sans"/>
                <a:cs typeface="Droid Sans"/>
              </a:rPr>
            </a:br>
            <a:r>
              <a:rPr lang="en-US" sz="4800" b="1" dirty="0">
                <a:solidFill>
                  <a:schemeClr val="accent1"/>
                </a:solidFill>
                <a:latin typeface="Droid Sans"/>
                <a:ea typeface="Droid Sans"/>
                <a:cs typeface="Droid Sans"/>
              </a:rPr>
              <a:t>disabled lives as legal harms</a:t>
            </a:r>
          </a:p>
        </p:txBody>
      </p:sp>
      <p:sp>
        <p:nvSpPr>
          <p:cNvPr id="5" name="Shape 24"/>
          <p:cNvSpPr txBox="1">
            <a:spLocks/>
          </p:cNvSpPr>
          <p:nvPr/>
        </p:nvSpPr>
        <p:spPr>
          <a:xfrm>
            <a:off x="685800" y="3962400"/>
            <a:ext cx="7772400" cy="2258590"/>
          </a:xfrm>
          <a:prstGeom prst="rect">
            <a:avLst/>
          </a:prstGeom>
        </p:spPr>
        <p:txBody>
          <a:bodyPr vert="horz" lIns="91425" tIns="91425" rIns="91425" bIns="91425" rtlCol="0" anchor="t" anchorCtr="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 sz="2000" dirty="0" smtClean="0">
                <a:latin typeface="Droid Sans"/>
                <a:ea typeface="Droid Sans"/>
                <a:cs typeface="Droid Sans"/>
                <a:sym typeface="Droid Sans"/>
              </a:rPr>
              <a:t>Samantha Crane, J.D.</a:t>
            </a:r>
          </a:p>
          <a:p>
            <a:pPr algn="r"/>
            <a:r>
              <a:rPr lang="en" sz="2000" dirty="0" smtClean="0">
                <a:latin typeface="Droid Sans"/>
                <a:ea typeface="Droid Sans"/>
                <a:cs typeface="Droid Sans"/>
                <a:sym typeface="Droid Sans"/>
              </a:rPr>
              <a:t>Policy Director</a:t>
            </a:r>
          </a:p>
          <a:p>
            <a:pPr algn="r"/>
            <a:r>
              <a:rPr lang="en" sz="2000" dirty="0" smtClean="0">
                <a:latin typeface="Droid Sans"/>
                <a:ea typeface="Droid Sans"/>
                <a:cs typeface="Droid Sans"/>
                <a:sym typeface="Droid Sans"/>
              </a:rPr>
              <a:t>The Autistic Self Advocacy Network</a:t>
            </a:r>
          </a:p>
          <a:p>
            <a:pPr algn="r"/>
            <a:r>
              <a:rPr lang="en" sz="2000" dirty="0" smtClean="0">
                <a:latin typeface="Droid Sans"/>
                <a:ea typeface="Droid Sans"/>
                <a:cs typeface="Droid Sans"/>
                <a:sym typeface="Droid Sans"/>
              </a:rPr>
              <a:t>2013 H St. 7</a:t>
            </a:r>
            <a:r>
              <a:rPr lang="en" sz="2000" baseline="30000" dirty="0" smtClean="0">
                <a:latin typeface="Droid Sans"/>
                <a:ea typeface="Droid Sans"/>
                <a:cs typeface="Droid Sans"/>
                <a:sym typeface="Droid Sans"/>
              </a:rPr>
              <a:t>th</a:t>
            </a:r>
            <a:r>
              <a:rPr lang="en" sz="2000" dirty="0" smtClean="0">
                <a:latin typeface="Droid Sans"/>
                <a:ea typeface="Droid Sans"/>
                <a:cs typeface="Droid Sans"/>
                <a:sym typeface="Droid Sans"/>
              </a:rPr>
              <a:t> Floor • Washington, DC 20035</a:t>
            </a:r>
          </a:p>
          <a:p>
            <a:pPr algn="r"/>
            <a:r>
              <a:rPr lang="en" sz="2000" dirty="0" smtClean="0">
                <a:latin typeface="Droid Sans"/>
                <a:ea typeface="Droid Sans"/>
                <a:cs typeface="Droid Sans"/>
                <a:sym typeface="Droid Sans"/>
              </a:rPr>
              <a:t>Voice: (202) 596-1056</a:t>
            </a:r>
          </a:p>
          <a:p>
            <a:pPr algn="r"/>
            <a:r>
              <a:rPr lang="en" sz="2000" dirty="0" smtClean="0">
                <a:latin typeface="Droid Sans"/>
                <a:ea typeface="Droid Sans"/>
                <a:cs typeface="Droid Sans"/>
                <a:sym typeface="Droid Sans"/>
              </a:rPr>
              <a:t>www.autisticadvocacy.org</a:t>
            </a:r>
            <a:endParaRPr lang="en" sz="2000" dirty="0">
              <a:latin typeface="Droid Sans"/>
              <a:ea typeface="Droid Sans"/>
              <a:cs typeface="Droid Sans"/>
              <a:sym typeface="Droid Sans"/>
            </a:endParaRPr>
          </a:p>
        </p:txBody>
      </p:sp>
      <p:sp>
        <p:nvSpPr>
          <p:cNvPr id="6" name="Shape 25" descr="ASAN Logo - an octagon made out of rainbow-colored stripes" title="ASAN Logo"/>
          <p:cNvSpPr/>
          <p:nvPr/>
        </p:nvSpPr>
        <p:spPr>
          <a:xfrm>
            <a:off x="685800" y="4579322"/>
            <a:ext cx="1650107" cy="1834936"/>
          </a:xfrm>
          <a:prstGeom prst="rect">
            <a:avLst/>
          </a:prstGeom>
          <a:blipFill>
            <a:blip r:embed="rId3"/>
            <a:stretch>
              <a:fillRect/>
            </a:stretch>
          </a:blipFill>
          <a:ln>
            <a:noFill/>
          </a:ln>
        </p:spPr>
        <p:txBody>
          <a:bodyPr/>
          <a:lstStyle/>
          <a:p>
            <a:endParaRPr lang="en-US" dirty="0"/>
          </a:p>
        </p:txBody>
      </p:sp>
    </p:spTree>
    <p:extLst>
      <p:ext uri="{BB962C8B-B14F-4D97-AF65-F5344CB8AC3E}">
        <p14:creationId xmlns:p14="http://schemas.microsoft.com/office/powerpoint/2010/main" val="1284928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chemeClr val="accent1"/>
                </a:solidFill>
                <a:latin typeface="Droid Sans"/>
                <a:ea typeface="Droid Sans"/>
                <a:cs typeface="Droid Sans"/>
              </a:rPr>
              <a:t>Contrast with:</a:t>
            </a:r>
          </a:p>
        </p:txBody>
      </p:sp>
      <p:sp>
        <p:nvSpPr>
          <p:cNvPr id="3" name="Content Placeholder 2"/>
          <p:cNvSpPr>
            <a:spLocks noGrp="1"/>
          </p:cNvSpPr>
          <p:nvPr>
            <p:ph idx="1"/>
          </p:nvPr>
        </p:nvSpPr>
        <p:spPr/>
        <p:txBody>
          <a:bodyPr>
            <a:normAutofit fontScale="92500" lnSpcReduction="20000"/>
          </a:bodyPr>
          <a:lstStyle/>
          <a:p>
            <a:r>
              <a:rPr lang="en-US" dirty="0" smtClean="0"/>
              <a:t>Lawsuits for birth injuries or other disabilities/injuries caused by the doctor</a:t>
            </a:r>
          </a:p>
          <a:p>
            <a:pPr lvl="1"/>
            <a:r>
              <a:rPr lang="en-US" dirty="0" smtClean="0"/>
              <a:t>These are seen as “normal” malpractice</a:t>
            </a:r>
          </a:p>
          <a:p>
            <a:r>
              <a:rPr lang="en-US" dirty="0" smtClean="0"/>
              <a:t>Lawsuits for injury to parent as a result of not terminating risky pregnancy</a:t>
            </a:r>
          </a:p>
          <a:p>
            <a:pPr lvl="1"/>
            <a:r>
              <a:rPr lang="en-US" dirty="0" smtClean="0"/>
              <a:t>Also “normal” malpractice</a:t>
            </a:r>
          </a:p>
          <a:p>
            <a:r>
              <a:rPr lang="en-US" dirty="0" smtClean="0"/>
              <a:t>Lawsuits over birth of nondisabled child (e.g., failed sterilization/abortion)</a:t>
            </a:r>
          </a:p>
          <a:p>
            <a:pPr lvl="1"/>
            <a:r>
              <a:rPr lang="en-US" dirty="0" smtClean="0"/>
              <a:t>Courts allow these as long as damages are limited to the expense and distress associated with pregnancy – do </a:t>
            </a:r>
            <a:r>
              <a:rPr lang="en-US" u="sng" dirty="0" smtClean="0"/>
              <a:t>not</a:t>
            </a:r>
            <a:r>
              <a:rPr lang="en-US" dirty="0" smtClean="0"/>
              <a:t> award damages for costs of child-rearing</a:t>
            </a:r>
            <a:endParaRPr lang="en-US" dirty="0"/>
          </a:p>
        </p:txBody>
      </p:sp>
    </p:spTree>
    <p:extLst>
      <p:ext uri="{BB962C8B-B14F-4D97-AF65-F5344CB8AC3E}">
        <p14:creationId xmlns:p14="http://schemas.microsoft.com/office/powerpoint/2010/main" val="64414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08335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a:solidFill>
                  <a:schemeClr val="accent1"/>
                </a:solidFill>
                <a:latin typeface="Droid Sans"/>
                <a:ea typeface="Droid Sans"/>
                <a:cs typeface="Droid Sans"/>
              </a:rPr>
              <a:t>Pause for Questions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656466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latin typeface="Droid Sans"/>
                <a:ea typeface="Droid Sans"/>
                <a:cs typeface="Droid Sans"/>
              </a:rPr>
              <a:t>Different Protection for Different Choices</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295400"/>
            <a:ext cx="8229600" cy="5105400"/>
          </a:xfrm>
        </p:spPr>
        <p:txBody>
          <a:bodyPr>
            <a:normAutofit fontScale="92500" lnSpcReduction="20000"/>
          </a:bodyPr>
          <a:lstStyle/>
          <a:p>
            <a:r>
              <a:rPr lang="en-US" b="1" dirty="0" smtClean="0">
                <a:solidFill>
                  <a:schemeClr val="accent1"/>
                </a:solidFill>
              </a:rPr>
              <a:t>Plaintiffs can </a:t>
            </a:r>
            <a:r>
              <a:rPr lang="en-US" b="1" i="1" dirty="0" smtClean="0">
                <a:solidFill>
                  <a:schemeClr val="accent1"/>
                </a:solidFill>
              </a:rPr>
              <a:t>only</a:t>
            </a:r>
            <a:r>
              <a:rPr lang="en-US" b="1" dirty="0" smtClean="0">
                <a:solidFill>
                  <a:schemeClr val="accent1"/>
                </a:solidFill>
              </a:rPr>
              <a:t> win if they can prove they would have chosen to terminate pregnancy</a:t>
            </a:r>
          </a:p>
          <a:p>
            <a:pPr lvl="1"/>
            <a:r>
              <a:rPr lang="en-US" dirty="0"/>
              <a:t>Parents who got accurate diagnoses, or who can’t credibly testify that they would have sought an abortion, don’t get </a:t>
            </a:r>
            <a:r>
              <a:rPr lang="en-US" dirty="0" smtClean="0"/>
              <a:t>compensation</a:t>
            </a:r>
          </a:p>
          <a:p>
            <a:r>
              <a:rPr lang="en-US" b="1" dirty="0" smtClean="0">
                <a:solidFill>
                  <a:schemeClr val="accent1"/>
                </a:solidFill>
              </a:rPr>
              <a:t>No “reverse” cause of action </a:t>
            </a:r>
          </a:p>
          <a:p>
            <a:pPr lvl="1"/>
            <a:r>
              <a:rPr lang="en-US" dirty="0" smtClean="0"/>
              <a:t>No known case compensating parents who terminate based on false positive test, or due to misleading information about diagnosis. </a:t>
            </a:r>
          </a:p>
          <a:p>
            <a:r>
              <a:rPr lang="en-US" b="1" dirty="0" smtClean="0">
                <a:solidFill>
                  <a:schemeClr val="accent1"/>
                </a:solidFill>
              </a:rPr>
              <a:t>No way for parents of unwanted but non-disabled children to win costs of supporting child </a:t>
            </a:r>
          </a:p>
          <a:p>
            <a:pPr lvl="1"/>
            <a:r>
              <a:rPr lang="en-US" i="1" dirty="0" smtClean="0"/>
              <a:t>Only</a:t>
            </a:r>
            <a:r>
              <a:rPr lang="en-US" dirty="0" smtClean="0"/>
              <a:t> births of disabled children are “harms.”</a:t>
            </a:r>
          </a:p>
        </p:txBody>
      </p:sp>
    </p:spTree>
    <p:extLst>
      <p:ext uri="{BB962C8B-B14F-4D97-AF65-F5344CB8AC3E}">
        <p14:creationId xmlns:p14="http://schemas.microsoft.com/office/powerpoint/2010/main" val="336672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latin typeface="Droid Sans"/>
                <a:ea typeface="Droid Sans"/>
                <a:cs typeface="Droid Sans"/>
              </a:rPr>
              <a:t>Coercive Impact of Disparately Available Remedies</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Families who sue for wrongful birth feel that doing so is necessary in order to provide for disabled child</a:t>
            </a:r>
          </a:p>
          <a:p>
            <a:pPr lvl="1"/>
            <a:r>
              <a:rPr lang="en-US" dirty="0" smtClean="0"/>
              <a:t>Levy family attorney: “</a:t>
            </a:r>
            <a:r>
              <a:rPr lang="en-US" dirty="0"/>
              <a:t>This has always been only about providing for their daughter and making her life the best that they can make </a:t>
            </a:r>
            <a:r>
              <a:rPr lang="en-US" dirty="0" smtClean="0"/>
              <a:t>it.”</a:t>
            </a:r>
            <a:r>
              <a:rPr lang="en-US" dirty="0" smtClean="0">
                <a:hlinkClick r:id="rId2"/>
              </a:rPr>
              <a:t>*</a:t>
            </a:r>
            <a:endParaRPr lang="en-US" dirty="0" smtClean="0"/>
          </a:p>
          <a:p>
            <a:pPr lvl="1"/>
            <a:r>
              <a:rPr lang="en-US" dirty="0" smtClean="0"/>
              <a:t>Santana attorney: </a:t>
            </a:r>
            <a:r>
              <a:rPr lang="en-US" dirty="0"/>
              <a:t>“"We're here for an amount to fund Bryan's life care </a:t>
            </a:r>
            <a:r>
              <a:rPr lang="en-US" dirty="0" smtClean="0"/>
              <a:t>plan.”</a:t>
            </a:r>
            <a:r>
              <a:rPr lang="en-US" dirty="0" smtClean="0">
                <a:hlinkClick r:id="rId3"/>
              </a:rPr>
              <a:t>*</a:t>
            </a:r>
            <a:r>
              <a:rPr lang="en-US" dirty="0" smtClean="0"/>
              <a:t> </a:t>
            </a:r>
            <a:endParaRPr lang="en-US" dirty="0"/>
          </a:p>
          <a:p>
            <a:r>
              <a:rPr lang="en-US" dirty="0" smtClean="0"/>
              <a:t>This means families </a:t>
            </a:r>
            <a:r>
              <a:rPr lang="en-US" u="sng" dirty="0" smtClean="0"/>
              <a:t>must</a:t>
            </a:r>
            <a:r>
              <a:rPr lang="en-US" dirty="0" smtClean="0"/>
              <a:t> testify that they would have wanted to terminate pregnancy in order to access this source of funding for their child’s needs</a:t>
            </a:r>
            <a:endParaRPr lang="en-US" dirty="0"/>
          </a:p>
        </p:txBody>
      </p:sp>
    </p:spTree>
    <p:extLst>
      <p:ext uri="{BB962C8B-B14F-4D97-AF65-F5344CB8AC3E}">
        <p14:creationId xmlns:p14="http://schemas.microsoft.com/office/powerpoint/2010/main" val="267099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outVertic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609600" y="1447800"/>
            <a:ext cx="7848600" cy="5029200"/>
          </a:xfrm>
        </p:spPr>
        <p:txBody>
          <a:bodyPr>
            <a:normAutofit fontScale="85000" lnSpcReduction="20000"/>
          </a:bodyPr>
          <a:lstStyle/>
          <a:p>
            <a:pPr marL="0" indent="0">
              <a:buNone/>
            </a:pPr>
            <a:r>
              <a:rPr lang="en-US" dirty="0" smtClean="0"/>
              <a:t>“By focusing on the negative feelings that occur during [the initial adjustment] period, plaintiffs with disabilities may delay or derail their ultimate ability to adapt to their new condition.</a:t>
            </a:r>
          </a:p>
          <a:p>
            <a:pPr marL="0" indent="0" algn="ctr">
              <a:buNone/>
            </a:pPr>
            <a:r>
              <a:rPr lang="en-US" dirty="0" smtClean="0"/>
              <a:t>***</a:t>
            </a:r>
          </a:p>
          <a:p>
            <a:pPr marL="0" indent="0">
              <a:buNone/>
            </a:pPr>
            <a:r>
              <a:rPr lang="en-US" dirty="0" smtClean="0"/>
              <a:t>If nothing else, the drive to avoid cognitive dissonance can lead a person who repeatedly testifies (even insincerely) about her lost enjoyment of life to come to believe that testimony.”</a:t>
            </a:r>
          </a:p>
          <a:p>
            <a:pPr marL="0" indent="0">
              <a:buNone/>
            </a:pPr>
            <a:endParaRPr lang="en-US" dirty="0" smtClean="0"/>
          </a:p>
          <a:p>
            <a:pPr lvl="1"/>
            <a:r>
              <a:rPr lang="en-US" dirty="0" smtClean="0"/>
              <a:t>Sam </a:t>
            </a:r>
            <a:r>
              <a:rPr lang="en-US" dirty="0" err="1" smtClean="0"/>
              <a:t>Bagenstos</a:t>
            </a:r>
            <a:r>
              <a:rPr lang="en-US" dirty="0" smtClean="0"/>
              <a:t>, </a:t>
            </a:r>
            <a:r>
              <a:rPr lang="en-US" i="1" dirty="0" smtClean="0"/>
              <a:t>Hedonic Damages, Hedonic Adaptation, and Disability, </a:t>
            </a:r>
            <a:r>
              <a:rPr lang="en-US" dirty="0" smtClean="0"/>
              <a:t>60 Vanderbilt L. Rev. 745, 785 (2007) (discussing “quality of life” damages in personal injury cases).</a:t>
            </a:r>
          </a:p>
        </p:txBody>
      </p:sp>
      <p:sp>
        <p:nvSpPr>
          <p:cNvPr id="3" name="Title 1"/>
          <p:cNvSpPr>
            <a:spLocks noGrp="1"/>
          </p:cNvSpPr>
          <p:nvPr>
            <p:ph type="title"/>
          </p:nvPr>
        </p:nvSpPr>
        <p:spPr>
          <a:xfrm>
            <a:off x="457200" y="274638"/>
            <a:ext cx="8229600" cy="1143000"/>
          </a:xfrm>
        </p:spPr>
        <p:txBody>
          <a:bodyPr>
            <a:normAutofit/>
          </a:bodyPr>
          <a:lstStyle/>
          <a:p>
            <a:r>
              <a:rPr lang="en-US" sz="3600" b="1" dirty="0" smtClean="0">
                <a:solidFill>
                  <a:schemeClr val="accent1"/>
                </a:solidFill>
                <a:latin typeface="Droid Sans"/>
                <a:ea typeface="Droid Sans"/>
                <a:cs typeface="Droid Sans"/>
              </a:rPr>
              <a:t>Effect on Adaptation to Disability</a:t>
            </a:r>
            <a:endParaRPr lang="en-US" sz="3600" b="1" dirty="0">
              <a:solidFill>
                <a:schemeClr val="accent1"/>
              </a:solidFill>
              <a:latin typeface="Droid Sans"/>
              <a:ea typeface="Droid Sans"/>
              <a:cs typeface="Droid Sans"/>
            </a:endParaRPr>
          </a:p>
        </p:txBody>
      </p:sp>
    </p:spTree>
    <p:extLst>
      <p:ext uri="{BB962C8B-B14F-4D97-AF65-F5344CB8AC3E}">
        <p14:creationId xmlns:p14="http://schemas.microsoft.com/office/powerpoint/2010/main" val="1194131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Example: </a:t>
            </a:r>
            <a:r>
              <a:rPr lang="en-US" sz="3600" b="1" i="1" dirty="0" smtClean="0">
                <a:solidFill>
                  <a:schemeClr val="accent1"/>
                </a:solidFill>
                <a:latin typeface="Droid Sans"/>
                <a:ea typeface="Droid Sans"/>
                <a:cs typeface="Droid Sans"/>
              </a:rPr>
              <a:t>Santana</a:t>
            </a:r>
            <a:r>
              <a:rPr lang="en-US" sz="3600" b="1" dirty="0" smtClean="0">
                <a:solidFill>
                  <a:schemeClr val="accent1"/>
                </a:solidFill>
                <a:latin typeface="Droid Sans"/>
                <a:ea typeface="Droid Sans"/>
                <a:cs typeface="Droid Sans"/>
              </a:rPr>
              <a:t> coverage</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1143000" y="1447800"/>
            <a:ext cx="7162800" cy="4678363"/>
          </a:xfrm>
        </p:spPr>
        <p:txBody>
          <a:bodyPr>
            <a:normAutofit fontScale="85000" lnSpcReduction="20000"/>
          </a:bodyPr>
          <a:lstStyle/>
          <a:p>
            <a:pPr marL="0" indent="0">
              <a:buNone/>
            </a:pPr>
            <a:r>
              <a:rPr lang="en-US" i="1" dirty="0" smtClean="0"/>
              <a:t>Now </a:t>
            </a:r>
            <a:r>
              <a:rPr lang="en-US" i="1" dirty="0"/>
              <a:t>nearly three years old, Bryan is a happy toddler, but Mejia and her husband Rodolfo Santana know his future is </a:t>
            </a:r>
            <a:r>
              <a:rPr lang="en-US" i="1" dirty="0" smtClean="0"/>
              <a:t>bleak.</a:t>
            </a:r>
          </a:p>
          <a:p>
            <a:pPr marL="0" indent="0" algn="ctr">
              <a:buNone/>
            </a:pPr>
            <a:endParaRPr lang="en-US" i="1" dirty="0"/>
          </a:p>
          <a:p>
            <a:pPr marL="0" indent="0" algn="ctr">
              <a:buNone/>
            </a:pPr>
            <a:r>
              <a:rPr lang="en-US" i="1" dirty="0" smtClean="0"/>
              <a:t>vs.</a:t>
            </a:r>
          </a:p>
          <a:p>
            <a:pPr marL="0" indent="0">
              <a:buNone/>
            </a:pPr>
            <a:endParaRPr lang="en-US" u="sng" dirty="0" smtClean="0"/>
          </a:p>
          <a:p>
            <a:pPr marL="0" indent="0">
              <a:buNone/>
            </a:pPr>
            <a:r>
              <a:rPr lang="en-US" dirty="0" smtClean="0"/>
              <a:t>Defense attorney: “</a:t>
            </a:r>
            <a:r>
              <a:rPr lang="en-US" i="1" dirty="0" smtClean="0"/>
              <a:t>He’s </a:t>
            </a:r>
            <a:r>
              <a:rPr lang="en-US" i="1" dirty="0"/>
              <a:t>dearly loved by his family. They can't imagine a life without him. They wouldn't give him up for all the money in the world. So why are we here</a:t>
            </a:r>
            <a:r>
              <a:rPr lang="en-US" i="1" dirty="0" smtClean="0"/>
              <a:t>?</a:t>
            </a:r>
            <a:r>
              <a:rPr lang="en-US" dirty="0" smtClean="0"/>
              <a:t>”</a:t>
            </a:r>
          </a:p>
          <a:p>
            <a:pPr marL="0" indent="0">
              <a:buNone/>
            </a:pPr>
            <a:endParaRPr lang="en-US" dirty="0" smtClean="0"/>
          </a:p>
          <a:p>
            <a:pPr marL="0" indent="0">
              <a:buNone/>
            </a:pPr>
            <a:r>
              <a:rPr lang="en-US" sz="2300" dirty="0">
                <a:hlinkClick r:id="rId2"/>
              </a:rPr>
              <a:t>http://www.palmbeachpost.com/news/news/west-palm-beach-parents-seek-9-million-to-pay-for-/nLxXW</a:t>
            </a:r>
            <a:r>
              <a:rPr lang="en-US" sz="2300" dirty="0" smtClean="0">
                <a:hlinkClick r:id="rId2"/>
              </a:rPr>
              <a:t>/</a:t>
            </a:r>
            <a:r>
              <a:rPr lang="en-US" sz="2300" dirty="0" smtClean="0"/>
              <a:t> </a:t>
            </a:r>
          </a:p>
        </p:txBody>
      </p:sp>
    </p:spTree>
    <p:extLst>
      <p:ext uri="{BB962C8B-B14F-4D97-AF65-F5344CB8AC3E}">
        <p14:creationId xmlns:p14="http://schemas.microsoft.com/office/powerpoint/2010/main" val="1827253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Example: </a:t>
            </a:r>
            <a:r>
              <a:rPr lang="en-US" sz="3600" b="1" i="1" dirty="0" smtClean="0">
                <a:solidFill>
                  <a:schemeClr val="accent1"/>
                </a:solidFill>
                <a:latin typeface="Droid Sans"/>
                <a:ea typeface="Droid Sans"/>
                <a:cs typeface="Droid Sans"/>
              </a:rPr>
              <a:t>Levy </a:t>
            </a:r>
            <a:r>
              <a:rPr lang="en-US" sz="3600" b="1" dirty="0" smtClean="0">
                <a:solidFill>
                  <a:schemeClr val="accent1"/>
                </a:solidFill>
                <a:latin typeface="Droid Sans"/>
                <a:ea typeface="Droid Sans"/>
                <a:cs typeface="Droid Sans"/>
              </a:rPr>
              <a:t>coverage</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1143000" y="1447800"/>
            <a:ext cx="7162800" cy="4678363"/>
          </a:xfrm>
        </p:spPr>
        <p:txBody>
          <a:bodyPr>
            <a:normAutofit/>
          </a:bodyPr>
          <a:lstStyle/>
          <a:p>
            <a:pPr marL="0" indent="0">
              <a:buNone/>
            </a:pPr>
            <a:r>
              <a:rPr lang="en-US" i="1" dirty="0"/>
              <a:t>Experts have told the </a:t>
            </a:r>
            <a:r>
              <a:rPr lang="en-US" i="1" dirty="0" err="1"/>
              <a:t>Levys</a:t>
            </a:r>
            <a:r>
              <a:rPr lang="en-US" i="1" dirty="0"/>
              <a:t> that she likely won't be able to live on her own, or support herself. The </a:t>
            </a:r>
            <a:r>
              <a:rPr lang="en-US" i="1" dirty="0" err="1"/>
              <a:t>Levys</a:t>
            </a:r>
            <a:r>
              <a:rPr lang="en-US" i="1" dirty="0"/>
              <a:t> worry about who will care for their daughter once they are gone</a:t>
            </a:r>
            <a:r>
              <a:rPr lang="en-US" i="1" dirty="0" smtClean="0"/>
              <a:t>.</a:t>
            </a:r>
          </a:p>
          <a:p>
            <a:pPr marL="0" indent="0">
              <a:buNone/>
            </a:pPr>
            <a:endParaRPr lang="en-US" i="1" dirty="0" smtClean="0"/>
          </a:p>
          <a:p>
            <a:pPr marL="0" indent="0">
              <a:buNone/>
            </a:pPr>
            <a:r>
              <a:rPr lang="en-US" sz="2400" dirty="0">
                <a:hlinkClick r:id="rId2"/>
              </a:rPr>
              <a:t>http://</a:t>
            </a:r>
            <a:r>
              <a:rPr lang="en-US" sz="2400" dirty="0" smtClean="0">
                <a:hlinkClick r:id="rId2"/>
              </a:rPr>
              <a:t>www.oregonlive.com/portland/index.ssf/2012/03/portland_couple_sues_legacy_he.html</a:t>
            </a:r>
            <a:r>
              <a:rPr lang="en-US" sz="2400" dirty="0" smtClean="0"/>
              <a:t> </a:t>
            </a:r>
          </a:p>
        </p:txBody>
      </p:sp>
    </p:spTree>
    <p:extLst>
      <p:ext uri="{BB962C8B-B14F-4D97-AF65-F5344CB8AC3E}">
        <p14:creationId xmlns:p14="http://schemas.microsoft.com/office/powerpoint/2010/main" val="848350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latin typeface="Droid Sans"/>
                <a:ea typeface="Droid Sans"/>
                <a:cs typeface="Droid Sans"/>
              </a:rPr>
              <a:t>Contrast with Lawsuits Concerning Unwanted Nondisabled Children</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609600" y="1447800"/>
            <a:ext cx="8001000" cy="5105400"/>
          </a:xfrm>
        </p:spPr>
        <p:txBody>
          <a:bodyPr>
            <a:normAutofit/>
          </a:bodyPr>
          <a:lstStyle/>
          <a:p>
            <a:pPr marL="0" indent="0">
              <a:buNone/>
            </a:pPr>
            <a:r>
              <a:rPr lang="en-US" i="1" dirty="0" smtClean="0"/>
              <a:t>“</a:t>
            </a:r>
            <a:r>
              <a:rPr lang="en-US" dirty="0" smtClean="0"/>
              <a:t>[P]</a:t>
            </a:r>
            <a:r>
              <a:rPr lang="en-US" dirty="0" err="1" smtClean="0"/>
              <a:t>arents</a:t>
            </a:r>
            <a:r>
              <a:rPr lang="en-US" dirty="0" smtClean="0"/>
              <a:t> </a:t>
            </a:r>
            <a:r>
              <a:rPr lang="en-US" dirty="0"/>
              <a:t>of a normal, healthy child cannot establish the </a:t>
            </a:r>
            <a:r>
              <a:rPr lang="en-US" i="1" dirty="0"/>
              <a:t>fact</a:t>
            </a:r>
            <a:r>
              <a:rPr lang="en-US" dirty="0"/>
              <a:t> of damage with reasonable </a:t>
            </a:r>
            <a:r>
              <a:rPr lang="en-US" dirty="0" smtClean="0"/>
              <a:t>certainty…. [A]</a:t>
            </a:r>
            <a:r>
              <a:rPr lang="en-US" dirty="0" err="1" smtClean="0"/>
              <a:t>llowing</a:t>
            </a:r>
            <a:r>
              <a:rPr lang="en-US" dirty="0" smtClean="0"/>
              <a:t> </a:t>
            </a:r>
            <a:r>
              <a:rPr lang="en-US" dirty="0"/>
              <a:t>recovery would brand the child an </a:t>
            </a:r>
            <a:r>
              <a:rPr lang="en-US" dirty="0" smtClean="0"/>
              <a:t>‘emotional bastard.’” </a:t>
            </a:r>
            <a:r>
              <a:rPr lang="en-US" dirty="0"/>
              <a:t> </a:t>
            </a:r>
            <a:endParaRPr lang="en-US" dirty="0" smtClean="0"/>
          </a:p>
          <a:p>
            <a:pPr marL="0" indent="0">
              <a:buNone/>
            </a:pPr>
            <a:endParaRPr lang="en-US" dirty="0" smtClean="0"/>
          </a:p>
          <a:p>
            <a:pPr marL="0" indent="0">
              <a:buNone/>
            </a:pPr>
            <a:r>
              <a:rPr lang="en-US" dirty="0" smtClean="0"/>
              <a:t>“</a:t>
            </a:r>
            <a:r>
              <a:rPr lang="en-US" dirty="0"/>
              <a:t>We simply will not collaborate in conduct that disparages an innocent </a:t>
            </a:r>
            <a:r>
              <a:rPr lang="en-US" dirty="0" smtClean="0"/>
              <a:t>child.”</a:t>
            </a:r>
          </a:p>
          <a:p>
            <a:pPr lvl="1"/>
            <a:r>
              <a:rPr lang="en-US" i="1" dirty="0" smtClean="0"/>
              <a:t>Moorman</a:t>
            </a:r>
            <a:r>
              <a:rPr lang="en-US" i="1" dirty="0"/>
              <a:t> v. Walker</a:t>
            </a:r>
            <a:r>
              <a:rPr lang="en-US" dirty="0"/>
              <a:t>, 773 P.2d 887 (Wash. Ct. App. 1989</a:t>
            </a:r>
            <a:r>
              <a:rPr lang="en-US" dirty="0" smtClean="0"/>
              <a:t>).</a:t>
            </a:r>
          </a:p>
        </p:txBody>
      </p:sp>
    </p:spTree>
    <p:extLst>
      <p:ext uri="{BB962C8B-B14F-4D97-AF65-F5344CB8AC3E}">
        <p14:creationId xmlns:p14="http://schemas.microsoft.com/office/powerpoint/2010/main" val="2785755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latin typeface="Droid Sans"/>
                <a:ea typeface="Droid Sans"/>
                <a:cs typeface="Droid Sans"/>
              </a:rPr>
              <a:t>Contrast with Lawsuits Concerning Unwanted Nondisabled Children</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609600" y="1447800"/>
            <a:ext cx="8001000" cy="5105400"/>
          </a:xfrm>
        </p:spPr>
        <p:txBody>
          <a:bodyPr>
            <a:normAutofit fontScale="85000" lnSpcReduction="10000"/>
          </a:bodyPr>
          <a:lstStyle/>
          <a:p>
            <a:pPr marL="0" indent="0">
              <a:buNone/>
            </a:pPr>
            <a:r>
              <a:rPr lang="en-US" i="1" dirty="0" smtClean="0"/>
              <a:t>“[A]n </a:t>
            </a:r>
            <a:r>
              <a:rPr lang="en-US" i="1" dirty="0"/>
              <a:t>unhandsome, colicky or otherwise "undesirable" child would provide fewer offsetting benefits, and would therefore presumably be worth more monetarily in a "wrongful birth" case. The adoption of that rule would thus engender the unseemly spectacle of parents disparaging the "value" of their children or the degree of their affection for them in open </a:t>
            </a:r>
            <a:r>
              <a:rPr lang="en-US" i="1" dirty="0" smtClean="0"/>
              <a:t>court.” </a:t>
            </a:r>
          </a:p>
          <a:p>
            <a:pPr marL="0" indent="0">
              <a:buNone/>
            </a:pPr>
            <a:endParaRPr lang="en-US" i="1" dirty="0"/>
          </a:p>
          <a:p>
            <a:pPr marL="0" indent="0">
              <a:buNone/>
            </a:pPr>
            <a:r>
              <a:rPr lang="en-US" i="1" dirty="0" smtClean="0"/>
              <a:t>“[I]t </a:t>
            </a:r>
            <a:r>
              <a:rPr lang="en-US" i="1" dirty="0"/>
              <a:t>is impossible to tell, at an early stage in the child's life, whether its parents have sustained a net loss or net gain</a:t>
            </a:r>
            <a:r>
              <a:rPr lang="en-US" i="1" dirty="0" smtClean="0"/>
              <a:t>.”</a:t>
            </a:r>
          </a:p>
          <a:p>
            <a:pPr lvl="1"/>
            <a:r>
              <a:rPr lang="en-US" i="1" dirty="0" err="1"/>
              <a:t>McKernan</a:t>
            </a:r>
            <a:r>
              <a:rPr lang="en-US" i="1" dirty="0"/>
              <a:t> v. </a:t>
            </a:r>
            <a:r>
              <a:rPr lang="en-US" i="1" dirty="0" err="1"/>
              <a:t>Aasheim</a:t>
            </a:r>
            <a:r>
              <a:rPr lang="en-US" i="1" dirty="0"/>
              <a:t>,</a:t>
            </a:r>
            <a:r>
              <a:rPr lang="en-US" dirty="0"/>
              <a:t> 102 Wn.2d 411, 687 P.2d 850 (1984</a:t>
            </a:r>
            <a:r>
              <a:rPr lang="en-US" dirty="0" smtClean="0"/>
              <a:t>).</a:t>
            </a:r>
            <a:endParaRPr lang="en-US" i="1" dirty="0" smtClean="0"/>
          </a:p>
        </p:txBody>
      </p:sp>
    </p:spTree>
    <p:extLst>
      <p:ext uri="{BB962C8B-B14F-4D97-AF65-F5344CB8AC3E}">
        <p14:creationId xmlns:p14="http://schemas.microsoft.com/office/powerpoint/2010/main" val="814542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latin typeface="Droid Sans"/>
                <a:ea typeface="Droid Sans"/>
                <a:cs typeface="Droid Sans"/>
              </a:rPr>
              <a:t>Acknowledgments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Wendy </a:t>
            </a:r>
            <a:r>
              <a:rPr lang="en-US" dirty="0"/>
              <a:t>F. </a:t>
            </a:r>
            <a:r>
              <a:rPr lang="en-US" dirty="0" err="1" smtClean="0"/>
              <a:t>Hensel</a:t>
            </a:r>
            <a:r>
              <a:rPr lang="en-US" dirty="0" smtClean="0"/>
              <a:t>, </a:t>
            </a:r>
            <a:r>
              <a:rPr lang="en-US" i="1" dirty="0" smtClean="0"/>
              <a:t>The </a:t>
            </a:r>
            <a:r>
              <a:rPr lang="en-US" i="1" dirty="0"/>
              <a:t>Disabling Impact </a:t>
            </a:r>
            <a:r>
              <a:rPr lang="en-US" i="1" dirty="0" smtClean="0"/>
              <a:t>of Wrongful </a:t>
            </a:r>
            <a:r>
              <a:rPr lang="en-US" i="1" dirty="0"/>
              <a:t>Birth and Wrongful Life </a:t>
            </a:r>
            <a:r>
              <a:rPr lang="en-US" i="1" dirty="0" smtClean="0"/>
              <a:t>Actions, </a:t>
            </a:r>
            <a:r>
              <a:rPr lang="en-US" cap="small" dirty="0" smtClean="0"/>
              <a:t>40 </a:t>
            </a:r>
            <a:r>
              <a:rPr lang="en-US" cap="small" dirty="0" err="1" smtClean="0"/>
              <a:t>Harv</a:t>
            </a:r>
            <a:r>
              <a:rPr lang="en-US" cap="small" dirty="0" smtClean="0"/>
              <a:t>. Civil Rights-Civil Liberties L. Rev</a:t>
            </a:r>
            <a:r>
              <a:rPr lang="en-US" dirty="0" smtClean="0"/>
              <a:t>. 141 (2005)</a:t>
            </a:r>
          </a:p>
          <a:p>
            <a:pPr marL="0" indent="0">
              <a:buNone/>
            </a:pPr>
            <a:r>
              <a:rPr lang="en-US" sz="2400" dirty="0">
                <a:hlinkClick r:id="rId2"/>
              </a:rPr>
              <a:t>http://</a:t>
            </a:r>
            <a:r>
              <a:rPr lang="en-US" sz="2400" dirty="0" smtClean="0">
                <a:hlinkClick r:id="rId2"/>
              </a:rPr>
              <a:t>www.law.harvard.edu/students/orgs/crcl/vol40_1/hensel.pdf</a:t>
            </a:r>
            <a:r>
              <a:rPr lang="en-US" sz="2400" dirty="0" smtClean="0"/>
              <a:t> </a:t>
            </a:r>
          </a:p>
          <a:p>
            <a:pPr marL="0" indent="0">
              <a:buNone/>
            </a:pPr>
            <a:endParaRPr lang="en-US" i="1" dirty="0"/>
          </a:p>
          <a:p>
            <a:pPr marL="0" indent="0">
              <a:buNone/>
            </a:pPr>
            <a:r>
              <a:rPr lang="en-US" dirty="0"/>
              <a:t>Sam </a:t>
            </a:r>
            <a:r>
              <a:rPr lang="en-US" dirty="0" err="1"/>
              <a:t>Bagenstos</a:t>
            </a:r>
            <a:r>
              <a:rPr lang="en-US" dirty="0"/>
              <a:t>, </a:t>
            </a:r>
            <a:r>
              <a:rPr lang="en-US" i="1" dirty="0"/>
              <a:t>Hedonic Damages, Hedonic Adaptation, and Disability, </a:t>
            </a:r>
            <a:r>
              <a:rPr lang="en-US" dirty="0"/>
              <a:t>60 Vanderbilt L. Rev. 745, 785 (2007)</a:t>
            </a:r>
            <a:br>
              <a:rPr lang="en-US" dirty="0"/>
            </a:br>
            <a:r>
              <a:rPr lang="en-US" sz="2600" dirty="0">
                <a:hlinkClick r:id="rId3"/>
              </a:rPr>
              <a:t>http://</a:t>
            </a:r>
            <a:r>
              <a:rPr lang="en-US" sz="2600" dirty="0" smtClean="0">
                <a:hlinkClick r:id="rId3"/>
              </a:rPr>
              <a:t>papers.ssrn.com/sol3/papers.cfm?abstract_id=928883</a:t>
            </a:r>
            <a:r>
              <a:rPr lang="en-US" sz="2600" dirty="0" smtClean="0"/>
              <a:t> </a:t>
            </a:r>
            <a:endParaRPr lang="en-US" sz="2600" i="1" dirty="0"/>
          </a:p>
        </p:txBody>
      </p:sp>
    </p:spTree>
    <p:extLst>
      <p:ext uri="{BB962C8B-B14F-4D97-AF65-F5344CB8AC3E}">
        <p14:creationId xmlns:p14="http://schemas.microsoft.com/office/powerpoint/2010/main" val="28142966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Class Impact</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smtClean="0"/>
              <a:t>Lawsuits only available to parents who actually obtained prenatal screening and would have been able to access abortion</a:t>
            </a:r>
          </a:p>
          <a:p>
            <a:r>
              <a:rPr lang="en-US" dirty="0" smtClean="0"/>
              <a:t>Like all medical malpractice litigation, wrongful birth lawsuits require ability to pay for medical expert testimony.</a:t>
            </a:r>
            <a:endParaRPr lang="en-US" dirty="0"/>
          </a:p>
          <a:p>
            <a:pPr lvl="1"/>
            <a:r>
              <a:rPr lang="en-US" dirty="0" smtClean="0"/>
              <a:t>Upper-class couples more likely to be able to pay legal expenses up-front</a:t>
            </a:r>
          </a:p>
          <a:p>
            <a:pPr lvl="1"/>
            <a:r>
              <a:rPr lang="en-US" dirty="0" smtClean="0"/>
              <a:t>Also more likely to find “contingency-based” representation, since attorneys count on class-based juror bias</a:t>
            </a:r>
          </a:p>
          <a:p>
            <a:r>
              <a:rPr lang="en-US" dirty="0" smtClean="0"/>
              <a:t>Others must rely on social safety net, including “spending down” assets to access Medicaid, home- and community-based services</a:t>
            </a:r>
          </a:p>
        </p:txBody>
      </p:sp>
    </p:spTree>
    <p:extLst>
      <p:ext uri="{BB962C8B-B14F-4D97-AF65-F5344CB8AC3E}">
        <p14:creationId xmlns:p14="http://schemas.microsoft.com/office/powerpoint/2010/main" val="187940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Precedential/Persuasive Impact</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Courts usually require that wrongful birth action be based on the claim that a “</a:t>
            </a:r>
            <a:r>
              <a:rPr lang="en-US" dirty="0"/>
              <a:t>child has such gross deformities</a:t>
            </a:r>
            <a:r>
              <a:rPr lang="en-US" dirty="0" smtClean="0"/>
              <a:t>, not </a:t>
            </a:r>
            <a:r>
              <a:rPr lang="en-US" dirty="0"/>
              <a:t>medically correctable, that the child will never be able to function as a </a:t>
            </a:r>
            <a:r>
              <a:rPr lang="en-US" dirty="0" smtClean="0"/>
              <a:t>normal human being.” </a:t>
            </a:r>
          </a:p>
          <a:p>
            <a:pPr lvl="1"/>
            <a:r>
              <a:rPr lang="en-US" dirty="0" err="1" smtClean="0"/>
              <a:t>Arche</a:t>
            </a:r>
            <a:r>
              <a:rPr lang="en-US" dirty="0" smtClean="0"/>
              <a:t> </a:t>
            </a:r>
            <a:r>
              <a:rPr lang="en-US" dirty="0"/>
              <a:t>v. U.S. Dep’t of Army, 798 P.2d 477, 480–81 (Kan. 1990</a:t>
            </a:r>
            <a:r>
              <a:rPr lang="en-US" dirty="0" smtClean="0"/>
              <a:t>) (describing requirements of a wrongful birth action in Kansas)</a:t>
            </a:r>
          </a:p>
          <a:p>
            <a:r>
              <a:rPr lang="en-US" dirty="0" smtClean="0"/>
              <a:t>American jurisprudence relies significantly on citing other court’s holdings or reasoning in previous decisions </a:t>
            </a:r>
            <a:r>
              <a:rPr lang="en-US" dirty="0"/>
              <a:t>concerning similar or analogous subject matter</a:t>
            </a:r>
          </a:p>
          <a:p>
            <a:r>
              <a:rPr lang="en-US" dirty="0" smtClean="0"/>
              <a:t>As a result, courts’ recognition of disabled lives as harms in wrongful birth contexts can impact courts’ reasoning in other contexts, including:</a:t>
            </a:r>
          </a:p>
          <a:p>
            <a:pPr lvl="1"/>
            <a:r>
              <a:rPr lang="en-US" dirty="0" smtClean="0"/>
              <a:t>Euthanasia or assisted suicide</a:t>
            </a:r>
          </a:p>
          <a:p>
            <a:pPr lvl="1"/>
            <a:r>
              <a:rPr lang="en-US" dirty="0" smtClean="0"/>
              <a:t>Surrogate </a:t>
            </a:r>
            <a:r>
              <a:rPr lang="en-US" dirty="0" err="1" smtClean="0"/>
              <a:t>decisionmaking</a:t>
            </a:r>
            <a:r>
              <a:rPr lang="en-US" dirty="0" smtClean="0"/>
              <a:t> re: end-of-life care</a:t>
            </a:r>
            <a:endParaRPr lang="en-US" dirty="0"/>
          </a:p>
        </p:txBody>
      </p:sp>
    </p:spTree>
    <p:extLst>
      <p:ext uri="{BB962C8B-B14F-4D97-AF65-F5344CB8AC3E}">
        <p14:creationId xmlns:p14="http://schemas.microsoft.com/office/powerpoint/2010/main" val="37633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Precedential/Persuasive Impact</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371600"/>
            <a:ext cx="8229600" cy="5029200"/>
          </a:xfrm>
        </p:spPr>
        <p:txBody>
          <a:bodyPr>
            <a:normAutofit fontScale="70000" lnSpcReduction="20000"/>
          </a:bodyPr>
          <a:lstStyle/>
          <a:p>
            <a:r>
              <a:rPr lang="en-US" dirty="0" smtClean="0"/>
              <a:t>One court upholding wrongful birth action hinted at possibility of holding parents liable for failing to failing to abort child with disability:</a:t>
            </a:r>
          </a:p>
          <a:p>
            <a:pPr marL="0" indent="0">
              <a:buNone/>
            </a:pPr>
            <a:endParaRPr lang="en-US" dirty="0" smtClean="0"/>
          </a:p>
          <a:p>
            <a:pPr marL="457200" lvl="1" indent="0">
              <a:buNone/>
            </a:pPr>
            <a:r>
              <a:rPr lang="en-US" i="1" dirty="0" smtClean="0"/>
              <a:t>“If </a:t>
            </a:r>
            <a:r>
              <a:rPr lang="en-US" i="1" dirty="0"/>
              <a:t>a case arose where, despite due care by the medical profession in transmitting the necessary warnings, parents made a conscious choice to proceed with a pregnancy, with full knowledge that a seriously impaired infant would be born, that conscious choice would provide an intervening act of proximate cause to preclude liability insofar as defendants other than the parents were concerned. </a:t>
            </a:r>
            <a:r>
              <a:rPr lang="en-US" i="1" u="sng" dirty="0" smtClean="0"/>
              <a:t>Under </a:t>
            </a:r>
            <a:r>
              <a:rPr lang="en-US" i="1" u="sng" dirty="0"/>
              <a:t>such circumstances, we see no sound public policy which should protect those parents from being answerable for the pain, suffering and misery which they have wrought upon their offspring</a:t>
            </a:r>
            <a:r>
              <a:rPr lang="en-US" i="1" dirty="0" smtClean="0"/>
              <a:t>.”</a:t>
            </a:r>
          </a:p>
          <a:p>
            <a:pPr marL="457200" lvl="1" indent="0">
              <a:buNone/>
            </a:pPr>
            <a:r>
              <a:rPr lang="en-US" i="1" dirty="0"/>
              <a:t>	</a:t>
            </a:r>
            <a:r>
              <a:rPr lang="en-US" i="1" dirty="0" err="1" smtClean="0"/>
              <a:t>Curlender</a:t>
            </a:r>
            <a:r>
              <a:rPr lang="en-US" i="1" dirty="0" smtClean="0"/>
              <a:t> v. </a:t>
            </a:r>
            <a:r>
              <a:rPr lang="en-US" i="1" dirty="0"/>
              <a:t>Bio-Science Laboratories</a:t>
            </a:r>
            <a:r>
              <a:rPr lang="en-US" dirty="0"/>
              <a:t>, 165 Cal. </a:t>
            </a:r>
            <a:r>
              <a:rPr lang="en-US" dirty="0" err="1"/>
              <a:t>Rptr</a:t>
            </a:r>
            <a:r>
              <a:rPr lang="en-US" dirty="0"/>
              <a:t>. 477 (Cal. </a:t>
            </a:r>
            <a:r>
              <a:rPr lang="en-US" dirty="0" smtClean="0"/>
              <a:t>Ct</a:t>
            </a:r>
            <a:r>
              <a:rPr lang="en-US" dirty="0"/>
              <a:t>. </a:t>
            </a:r>
            <a:r>
              <a:rPr lang="en-US" dirty="0" smtClean="0"/>
              <a:t>	App</a:t>
            </a:r>
            <a:r>
              <a:rPr lang="en-US" dirty="0"/>
              <a:t>. 1980</a:t>
            </a:r>
            <a:r>
              <a:rPr lang="en-US" dirty="0" smtClean="0"/>
              <a:t>).</a:t>
            </a:r>
          </a:p>
          <a:p>
            <a:pPr marL="457200" lvl="1" indent="0">
              <a:buNone/>
            </a:pPr>
            <a:endParaRPr lang="en-US" dirty="0"/>
          </a:p>
          <a:p>
            <a:r>
              <a:rPr lang="en-US" dirty="0" smtClean="0"/>
              <a:t>California legislature responded by passing law against this sort </a:t>
            </a:r>
            <a:r>
              <a:rPr lang="en-US" dirty="0"/>
              <a:t>of lawsuit: Cal. Civ. Code § 43.6 (West 2003)</a:t>
            </a:r>
            <a:endParaRPr lang="en-US" dirty="0" smtClean="0"/>
          </a:p>
        </p:txBody>
      </p:sp>
    </p:spTree>
    <p:extLst>
      <p:ext uri="{BB962C8B-B14F-4D97-AF65-F5344CB8AC3E}">
        <p14:creationId xmlns:p14="http://schemas.microsoft.com/office/powerpoint/2010/main" val="4042303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up)">
                                      <p:cBhvr>
                                        <p:cTn id="1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a:solidFill>
                  <a:schemeClr val="accent1"/>
                </a:solidFill>
                <a:latin typeface="Droid Sans"/>
                <a:ea typeface="Droid Sans"/>
                <a:cs typeface="Droid Sans"/>
              </a:rPr>
              <a:t>Pause for Questions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30490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latin typeface="Droid Sans"/>
                <a:ea typeface="Droid Sans"/>
                <a:cs typeface="Droid Sans"/>
              </a:rPr>
              <a:t>Alternative Options?</a:t>
            </a:r>
            <a:endParaRPr lang="en-US" dirty="0"/>
          </a:p>
        </p:txBody>
      </p:sp>
      <p:sp>
        <p:nvSpPr>
          <p:cNvPr id="3" name="Content Placeholder 2"/>
          <p:cNvSpPr>
            <a:spLocks noGrp="1"/>
          </p:cNvSpPr>
          <p:nvPr>
            <p:ph idx="1"/>
          </p:nvPr>
        </p:nvSpPr>
        <p:spPr/>
        <p:txBody>
          <a:bodyPr>
            <a:normAutofit/>
          </a:bodyPr>
          <a:lstStyle/>
          <a:p>
            <a:r>
              <a:rPr lang="en-US" dirty="0" smtClean="0"/>
              <a:t>Legislatively abolishing wrongful life or wrongful birth actions </a:t>
            </a:r>
          </a:p>
          <a:p>
            <a:pPr lvl="1"/>
            <a:r>
              <a:rPr lang="en-US" dirty="0" smtClean="0"/>
              <a:t>Must draft carefully to avoid infringement of remedies for personal injury to child or gestational parent, or infringement of overall righ</a:t>
            </a:r>
            <a:r>
              <a:rPr lang="en-US" dirty="0" smtClean="0"/>
              <a:t>t to autonomy</a:t>
            </a:r>
            <a:endParaRPr lang="en-US" dirty="0" smtClean="0"/>
          </a:p>
          <a:p>
            <a:pPr lvl="1"/>
            <a:r>
              <a:rPr lang="en-US" dirty="0" smtClean="0"/>
              <a:t>Goal = ensuring that certain choices or lives are not implicitly valued over others</a:t>
            </a:r>
            <a:endParaRPr lang="en-US" dirty="0" smtClean="0"/>
          </a:p>
          <a:p>
            <a:pPr lvl="1"/>
            <a:endParaRPr lang="en-US" dirty="0"/>
          </a:p>
        </p:txBody>
      </p:sp>
    </p:spTree>
    <p:extLst>
      <p:ext uri="{BB962C8B-B14F-4D97-AF65-F5344CB8AC3E}">
        <p14:creationId xmlns:p14="http://schemas.microsoft.com/office/powerpoint/2010/main" val="251489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latin typeface="Droid Sans"/>
                <a:ea typeface="Droid Sans"/>
                <a:cs typeface="Droid Sans"/>
              </a:rPr>
              <a:t>Alternative Options?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Limiting “wrongful birth” actions to costs of pregnancy/childbirth, like wrongful birth actions concerning nondisabled children</a:t>
            </a:r>
          </a:p>
          <a:p>
            <a:endParaRPr lang="en-US" dirty="0"/>
          </a:p>
          <a:p>
            <a:r>
              <a:rPr lang="en-US" dirty="0" smtClean="0"/>
              <a:t>“No-Fault” compensation system outside of courts</a:t>
            </a:r>
          </a:p>
          <a:p>
            <a:pPr lvl="1"/>
            <a:r>
              <a:rPr lang="en-US" dirty="0" smtClean="0"/>
              <a:t>Suggested by Art </a:t>
            </a:r>
            <a:r>
              <a:rPr lang="en-US" dirty="0" err="1" smtClean="0"/>
              <a:t>Caplan</a:t>
            </a:r>
            <a:r>
              <a:rPr lang="en-US" dirty="0"/>
              <a:t> </a:t>
            </a:r>
            <a:r>
              <a:rPr lang="en-US" dirty="0" smtClean="0"/>
              <a:t>(</a:t>
            </a:r>
            <a:r>
              <a:rPr lang="en-US" dirty="0"/>
              <a:t>NYU </a:t>
            </a:r>
            <a:r>
              <a:rPr lang="en-US" dirty="0" smtClean="0"/>
              <a:t>Bioethicist)</a:t>
            </a:r>
            <a:br>
              <a:rPr lang="en-US" dirty="0" smtClean="0"/>
            </a:br>
            <a:r>
              <a:rPr lang="en-US" sz="1600" dirty="0" smtClean="0">
                <a:hlinkClick r:id="rId2"/>
              </a:rPr>
              <a:t>http</a:t>
            </a:r>
            <a:r>
              <a:rPr lang="en-US" sz="1600" dirty="0">
                <a:hlinkClick r:id="rId2"/>
              </a:rPr>
              <a:t>://vitals.nbcnews.com/_</a:t>
            </a:r>
            <a:r>
              <a:rPr lang="en-US" sz="1600" dirty="0" smtClean="0">
                <a:hlinkClick r:id="rId2"/>
              </a:rPr>
              <a:t>news/2012/03/09/10624089-bioethicist-parents-shouldnt-have-to-sue-over-wrongful-birth-of-child-with-down-syndrome?lite</a:t>
            </a:r>
            <a:endParaRPr lang="en-US" sz="1600" dirty="0"/>
          </a:p>
          <a:p>
            <a:pPr lvl="1"/>
            <a:r>
              <a:rPr lang="en-US" dirty="0"/>
              <a:t>Still favors </a:t>
            </a:r>
            <a:r>
              <a:rPr lang="en-US" dirty="0" smtClean="0"/>
              <a:t>parents who could </a:t>
            </a:r>
            <a:r>
              <a:rPr lang="en-US" dirty="0"/>
              <a:t>obtain prenatal testing over parents who do not </a:t>
            </a:r>
          </a:p>
          <a:p>
            <a:endParaRPr lang="en-US" dirty="0"/>
          </a:p>
        </p:txBody>
      </p:sp>
    </p:spTree>
    <p:extLst>
      <p:ext uri="{BB962C8B-B14F-4D97-AF65-F5344CB8AC3E}">
        <p14:creationId xmlns:p14="http://schemas.microsoft.com/office/powerpoint/2010/main" val="338128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1"/>
                </a:solidFill>
                <a:latin typeface="Droid Sans"/>
                <a:ea typeface="Droid Sans"/>
                <a:cs typeface="Droid Sans"/>
              </a:rPr>
              <a:t>Alternative Options?</a:t>
            </a:r>
            <a:endParaRPr lang="en-US" dirty="0"/>
          </a:p>
        </p:txBody>
      </p:sp>
      <p:sp>
        <p:nvSpPr>
          <p:cNvPr id="3" name="Content Placeholder 2"/>
          <p:cNvSpPr>
            <a:spLocks noGrp="1"/>
          </p:cNvSpPr>
          <p:nvPr>
            <p:ph idx="1"/>
          </p:nvPr>
        </p:nvSpPr>
        <p:spPr/>
        <p:txBody>
          <a:bodyPr>
            <a:normAutofit/>
          </a:bodyPr>
          <a:lstStyle/>
          <a:p>
            <a:r>
              <a:rPr lang="en-US" dirty="0" smtClean="0"/>
              <a:t>Comprehensive regulation of genetic testing</a:t>
            </a:r>
            <a:endParaRPr lang="en-US" dirty="0"/>
          </a:p>
          <a:p>
            <a:pPr lvl="1"/>
            <a:r>
              <a:rPr lang="en-US" dirty="0" smtClean="0"/>
              <a:t>Suggested by </a:t>
            </a:r>
            <a:r>
              <a:rPr lang="en-US" dirty="0" err="1" smtClean="0"/>
              <a:t>Hensel</a:t>
            </a:r>
            <a:r>
              <a:rPr lang="en-US" dirty="0"/>
              <a:t> </a:t>
            </a:r>
            <a:r>
              <a:rPr lang="en-US" dirty="0" smtClean="0"/>
              <a:t>in </a:t>
            </a:r>
            <a:r>
              <a:rPr lang="en-US" i="1" dirty="0" smtClean="0"/>
              <a:t>Disabling Impact of Wrongful Birth and Life Actions</a:t>
            </a:r>
          </a:p>
          <a:p>
            <a:pPr lvl="1"/>
            <a:r>
              <a:rPr lang="en-US" dirty="0" smtClean="0"/>
              <a:t>FDA is actually in the process of increasing regulation of genetic testing</a:t>
            </a:r>
          </a:p>
          <a:p>
            <a:r>
              <a:rPr lang="en-US" dirty="0" smtClean="0"/>
              <a:t>Expanding litigation options to include actions against doctors for providing incorrect information about disability prognosis, leading to termination</a:t>
            </a:r>
          </a:p>
          <a:p>
            <a:endParaRPr lang="en-US" dirty="0" smtClean="0"/>
          </a:p>
        </p:txBody>
      </p:sp>
    </p:spTree>
    <p:extLst>
      <p:ext uri="{BB962C8B-B14F-4D97-AF65-F5344CB8AC3E}">
        <p14:creationId xmlns:p14="http://schemas.microsoft.com/office/powerpoint/2010/main" val="3948634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accent1"/>
                </a:solidFill>
                <a:latin typeface="Droid Sans"/>
                <a:ea typeface="Droid Sans"/>
                <a:cs typeface="Droid Sans"/>
              </a:rPr>
              <a:t>Questions? Comments?</a:t>
            </a:r>
            <a:endParaRPr lang="en-US" sz="6000" b="1" dirty="0">
              <a:solidFill>
                <a:schemeClr val="accent1"/>
              </a:solidFill>
              <a:latin typeface="Droid Sans"/>
              <a:ea typeface="Droid Sans"/>
              <a:cs typeface="Droid Sans"/>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826744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000" b="1" dirty="0" smtClean="0">
                <a:solidFill>
                  <a:schemeClr val="accent1"/>
                </a:solidFill>
                <a:latin typeface="Droid Sans"/>
                <a:ea typeface="Droid Sans"/>
                <a:cs typeface="Droid Sans"/>
              </a:rPr>
              <a:t>Thank You!</a:t>
            </a:r>
            <a:endParaRPr lang="en-US" sz="6000" b="1" dirty="0">
              <a:solidFill>
                <a:schemeClr val="accent1"/>
              </a:solidFill>
              <a:latin typeface="Droid Sans"/>
              <a:ea typeface="Droid Sans"/>
              <a:cs typeface="Droid Sans"/>
            </a:endParaRPr>
          </a:p>
        </p:txBody>
      </p:sp>
      <p:sp>
        <p:nvSpPr>
          <p:cNvPr id="3" name="Subtitle 2"/>
          <p:cNvSpPr>
            <a:spLocks noGrp="1"/>
          </p:cNvSpPr>
          <p:nvPr>
            <p:ph type="subTitle" idx="1"/>
          </p:nvPr>
        </p:nvSpPr>
        <p:spPr/>
        <p:txBody>
          <a:bodyPr>
            <a:normAutofit fontScale="85000" lnSpcReduction="10000"/>
          </a:bodyPr>
          <a:lstStyle/>
          <a:p>
            <a:pPr marL="38100">
              <a:buClr>
                <a:schemeClr val="dk1"/>
              </a:buClr>
              <a:buSzPct val="166666"/>
            </a:pPr>
            <a:r>
              <a:rPr lang="en-US" b="1" u="sng" dirty="0">
                <a:solidFill>
                  <a:schemeClr val="tx1"/>
                </a:solidFill>
              </a:rPr>
              <a:t>ASAN Website:</a:t>
            </a:r>
            <a:r>
              <a:rPr lang="en-US" dirty="0">
                <a:solidFill>
                  <a:schemeClr val="tx1"/>
                </a:solidFill>
              </a:rPr>
              <a:t> </a:t>
            </a:r>
            <a:r>
              <a:rPr lang="en-US" dirty="0">
                <a:solidFill>
                  <a:schemeClr val="tx1"/>
                </a:solidFill>
                <a:hlinkClick r:id="rId2"/>
              </a:rPr>
              <a:t>www.autisticadvocacy.org</a:t>
            </a:r>
            <a:r>
              <a:rPr lang="en-US" dirty="0">
                <a:solidFill>
                  <a:schemeClr val="tx1"/>
                </a:solidFill>
              </a:rPr>
              <a:t> </a:t>
            </a:r>
          </a:p>
          <a:p>
            <a:pPr marL="38100">
              <a:buClr>
                <a:schemeClr val="dk1"/>
              </a:buClr>
              <a:buSzPct val="166666"/>
            </a:pPr>
            <a:r>
              <a:rPr lang="en-US" b="1" u="sng" dirty="0" smtClean="0">
                <a:solidFill>
                  <a:schemeClr val="tx1"/>
                </a:solidFill>
              </a:rPr>
              <a:t>Samantha Crane, Director of Public Policy, </a:t>
            </a:r>
            <a:r>
              <a:rPr lang="en-US" b="1" u="sng" dirty="0">
                <a:solidFill>
                  <a:schemeClr val="tx1"/>
                </a:solidFill>
              </a:rPr>
              <a:t>Autistic Self Advocacy Network:</a:t>
            </a:r>
            <a:r>
              <a:rPr lang="en-US" dirty="0">
                <a:solidFill>
                  <a:schemeClr val="tx1"/>
                </a:solidFill>
              </a:rPr>
              <a:t> </a:t>
            </a:r>
            <a:r>
              <a:rPr lang="en-US" dirty="0" smtClean="0">
                <a:solidFill>
                  <a:schemeClr val="tx1"/>
                </a:solidFill>
                <a:hlinkClick r:id="rId3"/>
              </a:rPr>
              <a:t>scrane@autisticadvocacy.org</a:t>
            </a:r>
            <a:r>
              <a:rPr lang="en-US" dirty="0" smtClean="0">
                <a:solidFill>
                  <a:schemeClr val="tx1"/>
                </a:solidFill>
              </a:rPr>
              <a:t> </a:t>
            </a:r>
          </a:p>
          <a:p>
            <a:pPr marL="38100">
              <a:buClr>
                <a:schemeClr val="dk1"/>
              </a:buClr>
              <a:buSzPct val="166666"/>
            </a:pPr>
            <a:endParaRPr lang="en-US" dirty="0"/>
          </a:p>
        </p:txBody>
      </p:sp>
    </p:spTree>
    <p:extLst>
      <p:ext uri="{BB962C8B-B14F-4D97-AF65-F5344CB8AC3E}">
        <p14:creationId xmlns:p14="http://schemas.microsoft.com/office/powerpoint/2010/main" val="25826744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chemeClr val="accent1"/>
                </a:solidFill>
                <a:latin typeface="Droid Sans"/>
                <a:ea typeface="Droid Sans"/>
                <a:cs typeface="Droid Sans"/>
              </a:rPr>
              <a:t>Wrongful Birth and Wrongful Life Actions</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p:txBody>
          <a:bodyPr>
            <a:normAutofit lnSpcReduction="10000"/>
          </a:bodyPr>
          <a:lstStyle/>
          <a:p>
            <a:pPr marL="0" indent="0">
              <a:buNone/>
            </a:pPr>
            <a:r>
              <a:rPr lang="en-US" i="1" dirty="0" smtClean="0"/>
              <a:t>“Wrongful birth” and “wrongful life” lawsuits are legal actions claiming that a person with a disability should not have been born.</a:t>
            </a:r>
          </a:p>
          <a:p>
            <a:pPr marL="0" indent="0">
              <a:buNone/>
            </a:pPr>
            <a:endParaRPr lang="en-US" dirty="0"/>
          </a:p>
          <a:p>
            <a:pPr marL="0" indent="0">
              <a:buNone/>
            </a:pPr>
            <a:r>
              <a:rPr lang="en-US" sz="2600" i="1" dirty="0" smtClean="0"/>
              <a:t>Example</a:t>
            </a:r>
            <a:r>
              <a:rPr lang="en-US" sz="2600" dirty="0" smtClean="0"/>
              <a:t>: A pregnant woman undergoes an amniocentesis. Due to a laboratory error, the fetus tests negative for Down Syndrome even though the fetus does have Down Syndrome. The woman sues the laboratory, claiming that she would not have brought the pregnancy to term if she had known the fetus had Down Syndrome.</a:t>
            </a:r>
            <a:endParaRPr lang="en-US" sz="2600" i="1" dirty="0" smtClean="0"/>
          </a:p>
        </p:txBody>
      </p:sp>
    </p:spTree>
    <p:extLst>
      <p:ext uri="{BB962C8B-B14F-4D97-AF65-F5344CB8AC3E}">
        <p14:creationId xmlns:p14="http://schemas.microsoft.com/office/powerpoint/2010/main" val="14653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accent1"/>
                </a:solidFill>
                <a:latin typeface="Droid Sans"/>
                <a:ea typeface="Droid Sans"/>
                <a:cs typeface="Droid Sans"/>
              </a:rPr>
              <a:t>What aren’t we talking about?</a:t>
            </a:r>
          </a:p>
        </p:txBody>
      </p:sp>
      <p:sp>
        <p:nvSpPr>
          <p:cNvPr id="3" name="Content Placeholder 2"/>
          <p:cNvSpPr>
            <a:spLocks noGrp="1"/>
          </p:cNvSpPr>
          <p:nvPr>
            <p:ph idx="1"/>
          </p:nvPr>
        </p:nvSpPr>
        <p:spPr/>
        <p:txBody>
          <a:bodyPr/>
          <a:lstStyle/>
          <a:p>
            <a:r>
              <a:rPr lang="en-US" dirty="0" smtClean="0"/>
              <a:t>Claims for medical malpractice that caused harm to the fetus or parent</a:t>
            </a:r>
          </a:p>
          <a:p>
            <a:pPr marL="0" indent="0">
              <a:buNone/>
            </a:pPr>
            <a:endParaRPr lang="en-US" dirty="0" smtClean="0"/>
          </a:p>
          <a:p>
            <a:r>
              <a:rPr lang="en-US" dirty="0" smtClean="0"/>
              <a:t>Legally prohibiting termination of pregnancy based on disability</a:t>
            </a:r>
          </a:p>
          <a:p>
            <a:endParaRPr lang="en-US" dirty="0" smtClean="0"/>
          </a:p>
          <a:p>
            <a:r>
              <a:rPr lang="en-US" dirty="0" smtClean="0"/>
              <a:t>Non-disability-based lawsuits over the denial of the right to terminate a pregnancy</a:t>
            </a:r>
            <a:endParaRPr lang="en-US" dirty="0"/>
          </a:p>
        </p:txBody>
      </p:sp>
    </p:spTree>
    <p:extLst>
      <p:ext uri="{BB962C8B-B14F-4D97-AF65-F5344CB8AC3E}">
        <p14:creationId xmlns:p14="http://schemas.microsoft.com/office/powerpoint/2010/main" val="202407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Physical Disability: Bryan </a:t>
            </a:r>
            <a:r>
              <a:rPr lang="en-US" sz="3600" b="1" dirty="0">
                <a:solidFill>
                  <a:schemeClr val="accent1"/>
                </a:solidFill>
                <a:latin typeface="Droid Sans"/>
                <a:ea typeface="Droid Sans"/>
                <a:cs typeface="Droid Sans"/>
              </a:rPr>
              <a:t>Santana</a:t>
            </a:r>
          </a:p>
        </p:txBody>
      </p:sp>
      <p:sp>
        <p:nvSpPr>
          <p:cNvPr id="3" name="Content Placeholder 2"/>
          <p:cNvSpPr>
            <a:spLocks noGrp="1"/>
          </p:cNvSpPr>
          <p:nvPr>
            <p:ph idx="1"/>
          </p:nvPr>
        </p:nvSpPr>
        <p:spPr>
          <a:xfrm>
            <a:off x="2895600" y="1722437"/>
            <a:ext cx="5638800" cy="4525963"/>
          </a:xfrm>
        </p:spPr>
        <p:txBody>
          <a:bodyPr>
            <a:normAutofit fontScale="92500" lnSpcReduction="20000"/>
          </a:bodyPr>
          <a:lstStyle/>
          <a:p>
            <a:pPr marL="0" indent="0">
              <a:buNone/>
            </a:pPr>
            <a:r>
              <a:rPr lang="en-US" b="1" dirty="0" smtClean="0"/>
              <a:t>Florida, 2011:</a:t>
            </a:r>
            <a:r>
              <a:rPr lang="en-US" dirty="0" smtClean="0"/>
              <a:t> $4.5 million awarded to parents of child born without arms and only one leg. Mother testified that, if doctor had correctly diagnosed via ultrasound, “</a:t>
            </a:r>
            <a:r>
              <a:rPr lang="en-US" dirty="0"/>
              <a:t>she would have terminated the pregnancy rather than subject Bryan to what she believes will be a life of physical and psychological pain and untold </a:t>
            </a:r>
            <a:r>
              <a:rPr lang="en-US" dirty="0" smtClean="0"/>
              <a:t>hardship.”</a:t>
            </a:r>
          </a:p>
          <a:p>
            <a:pPr marL="0" indent="0">
              <a:buNone/>
            </a:pPr>
            <a:r>
              <a:rPr lang="en-US" sz="2000" dirty="0" smtClean="0">
                <a:hlinkClick r:id="rId2"/>
              </a:rPr>
              <a:t>http://www.palmbeachpost.com/news/news/family-seeks-millions-from-obstetrician-ultrasound/nLxZx/</a:t>
            </a:r>
            <a:endParaRPr lang="en-US" sz="2000" dirty="0" smtClean="0"/>
          </a:p>
          <a:p>
            <a:pPr marL="0" indent="0">
              <a:buNone/>
            </a:pPr>
            <a:endParaRPr lang="en-US" sz="2000" dirty="0"/>
          </a:p>
        </p:txBody>
      </p:sp>
      <p:pic>
        <p:nvPicPr>
          <p:cNvPr id="1026" name="Picture 2" descr="Jury awards West Palm Beach parents of child born with no arms, one leg $4.5 millio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1600200"/>
            <a:ext cx="2366499" cy="1782763"/>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1000" y="3382963"/>
            <a:ext cx="2366499" cy="1477328"/>
          </a:xfrm>
          <a:prstGeom prst="rect">
            <a:avLst/>
          </a:prstGeom>
          <a:noFill/>
        </p:spPr>
        <p:txBody>
          <a:bodyPr wrap="square" rtlCol="0">
            <a:spAutoFit/>
          </a:bodyPr>
          <a:lstStyle/>
          <a:p>
            <a:r>
              <a:rPr lang="en-US" dirty="0" smtClean="0"/>
              <a:t>Photograph of Santana’s mother, Ana Mejia, as she tearfully testified in court about her son’s disabilities</a:t>
            </a:r>
            <a:endParaRPr lang="en-US" dirty="0"/>
          </a:p>
        </p:txBody>
      </p:sp>
    </p:spTree>
    <p:extLst>
      <p:ext uri="{BB962C8B-B14F-4D97-AF65-F5344CB8AC3E}">
        <p14:creationId xmlns:p14="http://schemas.microsoft.com/office/powerpoint/2010/main" val="2272628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solidFill>
                <a:latin typeface="Droid Sans"/>
                <a:ea typeface="Droid Sans"/>
                <a:cs typeface="Droid Sans"/>
              </a:rPr>
              <a:t>Intellectual Disability: </a:t>
            </a:r>
            <a:r>
              <a:rPr lang="en-US" sz="3600" b="1" dirty="0" err="1" smtClean="0">
                <a:solidFill>
                  <a:schemeClr val="accent1"/>
                </a:solidFill>
                <a:latin typeface="Droid Sans"/>
                <a:ea typeface="Droid Sans"/>
                <a:cs typeface="Droid Sans"/>
              </a:rPr>
              <a:t>Kalanit</a:t>
            </a:r>
            <a:r>
              <a:rPr lang="en-US" sz="3600" b="1" dirty="0" smtClean="0">
                <a:solidFill>
                  <a:schemeClr val="accent1"/>
                </a:solidFill>
                <a:latin typeface="Droid Sans"/>
                <a:ea typeface="Droid Sans"/>
                <a:cs typeface="Droid Sans"/>
              </a:rPr>
              <a:t> Levy</a:t>
            </a:r>
            <a:endParaRPr lang="en-US" sz="3600" b="1" dirty="0">
              <a:solidFill>
                <a:schemeClr val="accent1"/>
              </a:solidFill>
              <a:latin typeface="Droid Sans"/>
              <a:ea typeface="Droid Sans"/>
              <a:cs typeface="Droid Sans"/>
            </a:endParaRPr>
          </a:p>
        </p:txBody>
      </p:sp>
      <p:sp>
        <p:nvSpPr>
          <p:cNvPr id="3" name="Content Placeholder 2"/>
          <p:cNvSpPr>
            <a:spLocks noGrp="1"/>
          </p:cNvSpPr>
          <p:nvPr>
            <p:ph idx="1"/>
          </p:nvPr>
        </p:nvSpPr>
        <p:spPr>
          <a:xfrm>
            <a:off x="457200" y="1295400"/>
            <a:ext cx="4876800" cy="5319698"/>
          </a:xfrm>
        </p:spPr>
        <p:txBody>
          <a:bodyPr>
            <a:normAutofit lnSpcReduction="10000"/>
          </a:bodyPr>
          <a:lstStyle/>
          <a:p>
            <a:pPr marL="0" indent="0">
              <a:buNone/>
            </a:pPr>
            <a:r>
              <a:rPr lang="en-US" b="1" dirty="0" smtClean="0"/>
              <a:t>Oregon, 2012:</a:t>
            </a:r>
            <a:r>
              <a:rPr lang="en-US" dirty="0" smtClean="0"/>
              <a:t> $2.9 million awarded to couple whose child was born with Down Syndrome. The couple argued that, if the prenatal test had accurately diagnosed the fetus, they would have sought an abortion.</a:t>
            </a:r>
          </a:p>
          <a:p>
            <a:pPr marL="0" indent="0">
              <a:buNone/>
            </a:pPr>
            <a:r>
              <a:rPr lang="en-US" sz="2400" b="1" dirty="0">
                <a:hlinkClick r:id="rId2"/>
              </a:rPr>
              <a:t>http://</a:t>
            </a:r>
            <a:r>
              <a:rPr lang="en-US" sz="2400" b="1" dirty="0" smtClean="0">
                <a:hlinkClick r:id="rId2"/>
              </a:rPr>
              <a:t>www.oregonlive.com/portland/index.ssf/2012/03/jury_rules_in_portland-area_co.html</a:t>
            </a:r>
            <a:r>
              <a:rPr lang="en-US" sz="2400" b="1" dirty="0" smtClean="0"/>
              <a:t> </a:t>
            </a:r>
            <a:endParaRPr lang="en-US" sz="2400" b="1" dirty="0"/>
          </a:p>
        </p:txBody>
      </p:sp>
      <p:pic>
        <p:nvPicPr>
          <p:cNvPr id="2050" name="Picture 2" descr="Happy: Kalanit Levy, pictured with her brothers, was born with Down Syndrome after a botched prenatal test failed to spot the condition. Her parents are now suing for the costs of her extra ca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1371600"/>
            <a:ext cx="3124200" cy="227169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410200" y="3643298"/>
            <a:ext cx="3124200" cy="1477328"/>
          </a:xfrm>
          <a:prstGeom prst="rect">
            <a:avLst/>
          </a:prstGeom>
          <a:noFill/>
        </p:spPr>
        <p:txBody>
          <a:bodyPr wrap="square" rtlCol="0">
            <a:spAutoFit/>
          </a:bodyPr>
          <a:lstStyle/>
          <a:p>
            <a:r>
              <a:rPr lang="en-US" dirty="0" smtClean="0"/>
              <a:t>Photograph of </a:t>
            </a:r>
            <a:r>
              <a:rPr lang="en-US" dirty="0" err="1" smtClean="0"/>
              <a:t>Kalanit</a:t>
            </a:r>
            <a:r>
              <a:rPr lang="en-US" dirty="0" smtClean="0"/>
              <a:t> alongside her two brothers. The faces have been pixelated for privacy. The children are smiling and embracing. </a:t>
            </a:r>
            <a:endParaRPr lang="en-US" dirty="0"/>
          </a:p>
        </p:txBody>
      </p:sp>
    </p:spTree>
    <p:extLst>
      <p:ext uri="{BB962C8B-B14F-4D97-AF65-F5344CB8AC3E}">
        <p14:creationId xmlns:p14="http://schemas.microsoft.com/office/powerpoint/2010/main" val="2252214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1"/>
                </a:solidFill>
                <a:latin typeface="Droid Sans"/>
                <a:ea typeface="Droid Sans"/>
                <a:cs typeface="Droid Sans"/>
              </a:rPr>
              <a:t>Background: Elements of a Medical Malpractice Lawsuit</a:t>
            </a:r>
          </a:p>
        </p:txBody>
      </p:sp>
      <p:sp>
        <p:nvSpPr>
          <p:cNvPr id="3" name="Content Placeholder 2"/>
          <p:cNvSpPr>
            <a:spLocks noGrp="1"/>
          </p:cNvSpPr>
          <p:nvPr>
            <p:ph idx="1"/>
          </p:nvPr>
        </p:nvSpPr>
        <p:spPr/>
        <p:txBody>
          <a:bodyPr/>
          <a:lstStyle/>
          <a:p>
            <a:pPr marL="514350" indent="-514350">
              <a:buFont typeface="+mj-lt"/>
              <a:buAutoNum type="arabicPeriod"/>
            </a:pPr>
            <a:r>
              <a:rPr lang="en-US" u="sng" dirty="0" smtClean="0"/>
              <a:t>Duty of care</a:t>
            </a:r>
            <a:r>
              <a:rPr lang="en-US" dirty="0" smtClean="0"/>
              <a:t>: a medical professional with relationship to patient</a:t>
            </a:r>
          </a:p>
          <a:p>
            <a:pPr marL="514350" indent="-514350">
              <a:buFont typeface="+mj-lt"/>
              <a:buAutoNum type="arabicPeriod"/>
            </a:pPr>
            <a:r>
              <a:rPr lang="en-US" u="sng" dirty="0" smtClean="0"/>
              <a:t>Breach</a:t>
            </a:r>
            <a:r>
              <a:rPr lang="en-US" u="sng" dirty="0"/>
              <a:t> </a:t>
            </a:r>
            <a:r>
              <a:rPr lang="en-US" u="sng" dirty="0" smtClean="0"/>
              <a:t>of duty</a:t>
            </a:r>
            <a:r>
              <a:rPr lang="en-US" dirty="0" smtClean="0"/>
              <a:t>: may be intentional or through carelessness (“negligence”)</a:t>
            </a:r>
          </a:p>
          <a:p>
            <a:pPr marL="514350" indent="-514350">
              <a:buFont typeface="+mj-lt"/>
              <a:buAutoNum type="arabicPeriod"/>
            </a:pPr>
            <a:r>
              <a:rPr lang="en-US" u="sng" dirty="0" smtClean="0"/>
              <a:t>Causation</a:t>
            </a:r>
            <a:r>
              <a:rPr lang="en-US" dirty="0" smtClean="0"/>
              <a:t>: Breach must cause some event</a:t>
            </a:r>
          </a:p>
          <a:p>
            <a:pPr marL="514350" indent="-514350">
              <a:buFont typeface="+mj-lt"/>
              <a:buAutoNum type="arabicPeriod"/>
            </a:pPr>
            <a:r>
              <a:rPr lang="en-US" u="sng" dirty="0" smtClean="0"/>
              <a:t>Damages</a:t>
            </a:r>
            <a:r>
              <a:rPr lang="en-US" dirty="0" smtClean="0"/>
              <a:t>: Event must be recognizable as a harm</a:t>
            </a:r>
            <a:endParaRPr lang="en-US" u="sng" dirty="0"/>
          </a:p>
        </p:txBody>
      </p:sp>
      <p:pic>
        <p:nvPicPr>
          <p:cNvPr id="3076" name="Picture 4" descr="C:\Users\Sam\AppData\Local\Microsoft\Windows\Temporary Internet Files\Content.IE5\1FEG2ADW\MC90002429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8697" y="4947663"/>
            <a:ext cx="2157553" cy="1605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9325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7"/>
            <a:ext cx="5715000" cy="1733351"/>
          </a:xfrm>
        </p:spPr>
        <p:txBody>
          <a:bodyPr>
            <a:normAutofit/>
          </a:bodyPr>
          <a:lstStyle/>
          <a:p>
            <a:r>
              <a:rPr lang="en-US" sz="3600" b="1" dirty="0">
                <a:solidFill>
                  <a:schemeClr val="accent1"/>
                </a:solidFill>
                <a:latin typeface="Droid Sans"/>
                <a:ea typeface="Droid Sans"/>
                <a:cs typeface="Droid Sans"/>
              </a:rPr>
              <a:t>Example: Ordinary Medical Context</a:t>
            </a:r>
          </a:p>
        </p:txBody>
      </p:sp>
      <p:sp>
        <p:nvSpPr>
          <p:cNvPr id="3" name="Content Placeholder 2"/>
          <p:cNvSpPr>
            <a:spLocks noGrp="1"/>
          </p:cNvSpPr>
          <p:nvPr>
            <p:ph idx="1"/>
          </p:nvPr>
        </p:nvSpPr>
        <p:spPr>
          <a:xfrm>
            <a:off x="457200" y="2103437"/>
            <a:ext cx="8229600" cy="4525963"/>
          </a:xfrm>
          <a:noFill/>
        </p:spPr>
        <p:txBody>
          <a:bodyPr>
            <a:normAutofit fontScale="70000" lnSpcReduction="20000"/>
          </a:bodyPr>
          <a:lstStyle/>
          <a:p>
            <a:r>
              <a:rPr lang="en-US" b="1" dirty="0" smtClean="0"/>
              <a:t>Duty</a:t>
            </a:r>
            <a:r>
              <a:rPr lang="en-US" dirty="0" smtClean="0"/>
              <a:t>: A woman visits her doctor for an annual checkup and undergoes routine lab tests.</a:t>
            </a:r>
          </a:p>
          <a:p>
            <a:endParaRPr lang="en-US" dirty="0" smtClean="0"/>
          </a:p>
          <a:p>
            <a:r>
              <a:rPr lang="en-US" b="1" dirty="0" smtClean="0"/>
              <a:t>Breach</a:t>
            </a:r>
            <a:r>
              <a:rPr lang="en-US" dirty="0" smtClean="0"/>
              <a:t>: The doctor fails to notice elevated white blood cell count in the lab report.</a:t>
            </a:r>
          </a:p>
          <a:p>
            <a:endParaRPr lang="en-US" dirty="0" smtClean="0"/>
          </a:p>
          <a:p>
            <a:r>
              <a:rPr lang="en-US" b="1" dirty="0" smtClean="0"/>
              <a:t>Causation</a:t>
            </a:r>
            <a:r>
              <a:rPr lang="en-US" dirty="0" smtClean="0"/>
              <a:t>: Thinking everything is ok, the doctor doesn’t order follow-up tests that would have revealed the patient has leukemia. The woman does not get a leukemia diagnosis or receive treatment until the cancer is very advanced. </a:t>
            </a:r>
          </a:p>
          <a:p>
            <a:endParaRPr lang="en-US" dirty="0" smtClean="0"/>
          </a:p>
          <a:p>
            <a:r>
              <a:rPr lang="en-US" b="1" dirty="0" smtClean="0"/>
              <a:t>Damages</a:t>
            </a:r>
            <a:r>
              <a:rPr lang="en-US" dirty="0" smtClean="0"/>
              <a:t>: The woman needs much more expensive cancer treatment than she otherwise would have, suffers loss of income after having to quit her job, and finally dies.</a:t>
            </a:r>
          </a:p>
        </p:txBody>
      </p:sp>
      <p:sp>
        <p:nvSpPr>
          <p:cNvPr id="8" name="Oval 7"/>
          <p:cNvSpPr/>
          <p:nvPr/>
        </p:nvSpPr>
        <p:spPr>
          <a:xfrm>
            <a:off x="381000" y="5181600"/>
            <a:ext cx="8229600" cy="1371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2" name="Picture 6" descr="C:\Users\Sam\AppData\Local\Microsoft\Windows\Temporary Internet Files\Content.IE5\1FEG2ADW\MP90040955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72200" y="228600"/>
            <a:ext cx="2667000" cy="1779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4976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solidFill>
                  <a:schemeClr val="accent1"/>
                </a:solidFill>
                <a:latin typeface="Droid Sans"/>
                <a:ea typeface="Droid Sans"/>
                <a:cs typeface="Droid Sans"/>
              </a:rPr>
              <a:t>What makes Wrongful Birth/Wrongful Life Different?</a:t>
            </a:r>
          </a:p>
        </p:txBody>
      </p:sp>
      <p:sp>
        <p:nvSpPr>
          <p:cNvPr id="3" name="Content Placeholder 2"/>
          <p:cNvSpPr>
            <a:spLocks noGrp="1"/>
          </p:cNvSpPr>
          <p:nvPr>
            <p:ph idx="1"/>
          </p:nvPr>
        </p:nvSpPr>
        <p:spPr>
          <a:xfrm>
            <a:off x="457200" y="1600200"/>
            <a:ext cx="8229600" cy="4800600"/>
          </a:xfrm>
        </p:spPr>
        <p:txBody>
          <a:bodyPr>
            <a:normAutofit fontScale="92500" lnSpcReduction="10000"/>
          </a:bodyPr>
          <a:lstStyle/>
          <a:p>
            <a:r>
              <a:rPr lang="en-US" dirty="0" smtClean="0"/>
              <a:t>In wrongful birth and wrongful life lawsuits, the </a:t>
            </a:r>
            <a:r>
              <a:rPr lang="en-US" u="sng" dirty="0" smtClean="0"/>
              <a:t>damages</a:t>
            </a:r>
            <a:r>
              <a:rPr lang="en-US" dirty="0" smtClean="0"/>
              <a:t> arise from the fact that the child was born with a disability.</a:t>
            </a:r>
          </a:p>
          <a:p>
            <a:pPr lvl="1"/>
            <a:r>
              <a:rPr lang="en-US" dirty="0" smtClean="0"/>
              <a:t>Wrongful </a:t>
            </a:r>
            <a:r>
              <a:rPr lang="en-US" u="sng" dirty="0" smtClean="0"/>
              <a:t>birth</a:t>
            </a:r>
            <a:r>
              <a:rPr lang="en-US" dirty="0" smtClean="0"/>
              <a:t> lawsuits (most common) frame these damages as harm to the parent (e.g., the expense of caring for the child and paying for necessary services).</a:t>
            </a:r>
          </a:p>
          <a:p>
            <a:pPr lvl="1"/>
            <a:r>
              <a:rPr lang="en-US" dirty="0" smtClean="0"/>
              <a:t>Wrongful </a:t>
            </a:r>
            <a:r>
              <a:rPr lang="en-US" u="sng" dirty="0" smtClean="0"/>
              <a:t>life</a:t>
            </a:r>
            <a:r>
              <a:rPr lang="en-US" dirty="0" smtClean="0"/>
              <a:t> lawsuits (least common) frame these damages as harm to the </a:t>
            </a:r>
            <a:r>
              <a:rPr lang="en-US" u="sng" dirty="0" smtClean="0"/>
              <a:t>child</a:t>
            </a:r>
            <a:r>
              <a:rPr lang="en-US" dirty="0" smtClean="0"/>
              <a:t> (e.g., the “suffering” the child experiences as a result of being born disabled)</a:t>
            </a:r>
          </a:p>
          <a:p>
            <a:pPr marL="0" indent="0">
              <a:buNone/>
            </a:pPr>
            <a:r>
              <a:rPr lang="en-US" dirty="0" smtClean="0"/>
              <a:t>In both cases, damages can include costs to support the person over </a:t>
            </a:r>
            <a:r>
              <a:rPr lang="en-US" u="sng" dirty="0" smtClean="0"/>
              <a:t>entire lifetime</a:t>
            </a:r>
            <a:r>
              <a:rPr lang="en-US" dirty="0" smtClean="0"/>
              <a:t>.</a:t>
            </a:r>
          </a:p>
        </p:txBody>
      </p:sp>
    </p:spTree>
    <p:extLst>
      <p:ext uri="{BB962C8B-B14F-4D97-AF65-F5344CB8AC3E}">
        <p14:creationId xmlns:p14="http://schemas.microsoft.com/office/powerpoint/2010/main" val="296984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S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TotalTime>
  <Words>1801</Words>
  <Application>Microsoft Office PowerPoint</Application>
  <PresentationFormat>On-screen Show (4:3)</PresentationFormat>
  <Paragraphs>142</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ASAN</vt:lpstr>
      <vt:lpstr>Wrongful Birth and Wrongful Life Lawsuits: disabled lives as legal harms</vt:lpstr>
      <vt:lpstr>Acknowledgments</vt:lpstr>
      <vt:lpstr>Wrongful Birth and Wrongful Life Actions</vt:lpstr>
      <vt:lpstr>What aren’t we talking about?</vt:lpstr>
      <vt:lpstr>Physical Disability: Bryan Santana</vt:lpstr>
      <vt:lpstr>Intellectual Disability: Kalanit Levy</vt:lpstr>
      <vt:lpstr>Background: Elements of a Medical Malpractice Lawsuit</vt:lpstr>
      <vt:lpstr>Example: Ordinary Medical Context</vt:lpstr>
      <vt:lpstr>What makes Wrongful Birth/Wrongful Life Different?</vt:lpstr>
      <vt:lpstr>Contrast with:</vt:lpstr>
      <vt:lpstr>PowerPoint Presentation</vt:lpstr>
      <vt:lpstr>Pause for Questions</vt:lpstr>
      <vt:lpstr>Different Protection for Different Choices</vt:lpstr>
      <vt:lpstr>Coercive Impact of Disparately Available Remedies</vt:lpstr>
      <vt:lpstr>Effect on Adaptation to Disability</vt:lpstr>
      <vt:lpstr>Example: Santana coverage</vt:lpstr>
      <vt:lpstr>Example: Levy coverage</vt:lpstr>
      <vt:lpstr>Contrast with Lawsuits Concerning Unwanted Nondisabled Children</vt:lpstr>
      <vt:lpstr>Contrast with Lawsuits Concerning Unwanted Nondisabled Children</vt:lpstr>
      <vt:lpstr>Class Impact</vt:lpstr>
      <vt:lpstr>Precedential/Persuasive Impact</vt:lpstr>
      <vt:lpstr>Precedential/Persuasive Impact</vt:lpstr>
      <vt:lpstr>Pause for Questions</vt:lpstr>
      <vt:lpstr>Alternative Options?</vt:lpstr>
      <vt:lpstr>Alternative Options?</vt:lpstr>
      <vt:lpstr>Alternative Options?</vt:lpstr>
      <vt:lpstr>Questions? Comments?</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Wrongful Birth and Wrongful Life Lawsuits: disabled lives as legal harms</dc:title>
  <dc:creator>Sam</dc:creator>
  <cp:lastModifiedBy>Sam</cp:lastModifiedBy>
  <cp:revision>41</cp:revision>
  <dcterms:created xsi:type="dcterms:W3CDTF">2014-04-21T18:14:04Z</dcterms:created>
  <dcterms:modified xsi:type="dcterms:W3CDTF">2014-04-22T21:45:58Z</dcterms:modified>
</cp:coreProperties>
</file>