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58" r:id="rId3"/>
    <p:sldId id="265" r:id="rId4"/>
    <p:sldId id="269" r:id="rId5"/>
    <p:sldId id="270" r:id="rId6"/>
    <p:sldId id="262" r:id="rId7"/>
    <p:sldId id="260" r:id="rId8"/>
    <p:sldId id="264" r:id="rId9"/>
    <p:sldId id="271" r:id="rId10"/>
    <p:sldId id="267" r:id="rId11"/>
    <p:sldId id="268" r:id="rId12"/>
    <p:sldId id="266" r:id="rId13"/>
    <p:sldId id="263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105BD-C53B-48AD-9627-69A88EFFA8E2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44E4C-CB42-4577-AA13-E088079BA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86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44E4C-CB42-4577-AA13-E088079BA6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55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Figured a more in depth list of accessibility would</a:t>
            </a:r>
            <a:r>
              <a:rPr lang="en-US" baseline="0" dirty="0" smtClean="0"/>
              <a:t> be in the pamphlets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44E4C-CB42-4577-AA13-E088079BA6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2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3" descr="C:\Users\Intern\Documents\NCIL\NCIL 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672470"/>
            <a:ext cx="1371600" cy="111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C:\Users\Intern\Documents\asan_logo_2012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420" y="5804354"/>
            <a:ext cx="3158380" cy="97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2D34-BFD3-49C1-9CF3-81023A50B479}" type="datetime1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676-96D4-4CAA-9884-EA6E878CF053}" type="datetime1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6636-B6DA-4922-B0FB-B22CDE8ED397}" type="datetime1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AutoShape 5" descr="Image result for autistic self advocacy network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Image result for autistic self advocacy network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9" descr="Image result for autistic self advocacy network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 descr="Image result for autistic self advocacy network"/>
          <p:cNvSpPr>
            <a:spLocks noChangeAspect="1" noChangeArrowheads="1"/>
          </p:cNvSpPr>
          <p:nvPr userDrawn="1"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3" descr="Image result for autistic self advocacy network"/>
          <p:cNvSpPr>
            <a:spLocks noChangeAspect="1" noChangeArrowheads="1"/>
          </p:cNvSpPr>
          <p:nvPr userDrawn="1"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B8E3-80F0-4582-BBA1-6B7D11071F7F}" type="datetime1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B67E-8DF6-4300-B9C7-5015C0F73E42}" type="datetime1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576DD-5B87-44E2-8E18-03C53E5BF735}" type="datetime1">
              <a:rPr lang="en-US" smtClean="0"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AF7E-BFF7-47F1-B30C-E0F193DCB402}" type="datetime1">
              <a:rPr lang="en-US" smtClean="0"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FDA89-832F-4D2F-87BC-1DC2CF29842A}" type="datetime1">
              <a:rPr lang="en-US" smtClean="0"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3BB1-4B18-453A-9A2E-75DC052C7E5F}" type="datetime1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CB859-B08F-4582-A011-A0B5064D920D}" type="datetime1">
              <a:rPr lang="en-US" smtClean="0"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92DAB9A-ED7D-4A58-8C70-33E4294D94C4}" type="datetime1">
              <a:rPr lang="en-US" smtClean="0"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E644A4-596C-42EB-ADE6-D15C45E4A0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annedparenthood.org/" TargetMode="External"/><Relationship Id="rId7" Type="http://schemas.openxmlformats.org/officeDocument/2006/relationships/hyperlink" Target="https://www.accessliving.org/1410ga304" TargetMode="External"/><Relationship Id="rId2" Type="http://schemas.openxmlformats.org/officeDocument/2006/relationships/hyperlink" Target="http://autisticadvocacy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p.mit.edu/content/pdf/able_bodied_privilege.pdf" TargetMode="External"/><Relationship Id="rId5" Type="http://schemas.openxmlformats.org/officeDocument/2006/relationships/hyperlink" Target="http://queerability.tumblr.com/" TargetMode="External"/><Relationship Id="rId4" Type="http://schemas.openxmlformats.org/officeDocument/2006/relationships/hyperlink" Target="http://www.scarleteen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oadreachtraining.com/advocacy/artfvioabu.htm" TargetMode="External"/><Relationship Id="rId7" Type="http://schemas.openxmlformats.org/officeDocument/2006/relationships/hyperlink" Target="https://www.google.com/?gws_rd=ssl#q=Coercion+definition" TargetMode="External"/><Relationship Id="rId2" Type="http://schemas.openxmlformats.org/officeDocument/2006/relationships/hyperlink" Target="http://www.ncdsv.org/images/sexualassaultstatistic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?gws_rd=ssl#q=eugenics+definition" TargetMode="External"/><Relationship Id="rId5" Type="http://schemas.openxmlformats.org/officeDocument/2006/relationships/hyperlink" Target="http://www.rrsonline.org/?page_id=944" TargetMode="External"/><Relationship Id="rId4" Type="http://schemas.openxmlformats.org/officeDocument/2006/relationships/hyperlink" Target="http://www.uwosh.edu/ccdet/caregiver/Documents/Pinkston/Handouts/pamelastatcssex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047999"/>
          </a:xfrm>
        </p:spPr>
        <p:txBody>
          <a:bodyPr/>
          <a:lstStyle/>
          <a:p>
            <a:r>
              <a:rPr lang="en-US" b="1" dirty="0" smtClean="0">
                <a:effectLst/>
              </a:rPr>
              <a:t>Real Talk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2192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Improving </a:t>
            </a:r>
            <a:r>
              <a:rPr lang="en-US" sz="2000" b="1" dirty="0"/>
              <a:t>Quality of Sexual Health Care</a:t>
            </a:r>
          </a:p>
          <a:p>
            <a:r>
              <a:rPr lang="en-US" sz="2000" b="1" dirty="0"/>
              <a:t>for Patients with Disabilities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sz="4400" b="1" dirty="0">
                <a:effectLst/>
              </a:rPr>
              <a:t>Questions to ask </a:t>
            </a:r>
            <a:r>
              <a:rPr lang="en-US" sz="4400" b="1" dirty="0" smtClean="0">
                <a:effectLst/>
              </a:rPr>
              <a:t>yourself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/>
              <a:t>Many people with disabilities have felt </a:t>
            </a:r>
            <a:r>
              <a:rPr lang="en-US" dirty="0" smtClean="0"/>
              <a:t>de-sexualized, so as a provider it is important to check your bias and ask yourself these questions:</a:t>
            </a:r>
          </a:p>
          <a:p>
            <a:endParaRPr lang="en-US" sz="1100" dirty="0" smtClean="0"/>
          </a:p>
          <a:p>
            <a:pPr lvl="1"/>
            <a:r>
              <a:rPr lang="en-US" sz="2000" dirty="0" smtClean="0"/>
              <a:t>Am </a:t>
            </a:r>
            <a:r>
              <a:rPr lang="en-US" sz="2000" dirty="0"/>
              <a:t>I asking the same information and providing the same information, resources, options, and recommendations I would give a patient without a disability?</a:t>
            </a:r>
          </a:p>
          <a:p>
            <a:pPr lvl="1"/>
            <a:r>
              <a:rPr lang="en-US" sz="2000" dirty="0"/>
              <a:t>Am I assuming that sex for this patient is the same as sex for a nondisabled person?</a:t>
            </a:r>
          </a:p>
          <a:p>
            <a:pPr lvl="1"/>
            <a:r>
              <a:rPr lang="en-US" sz="2000" dirty="0" smtClean="0"/>
              <a:t>Am </a:t>
            </a:r>
            <a:r>
              <a:rPr lang="en-US" sz="2000" dirty="0"/>
              <a:t>I assuming their </a:t>
            </a:r>
            <a:r>
              <a:rPr lang="en-US" sz="2000" dirty="0" smtClean="0"/>
              <a:t>sexual orientation and gender </a:t>
            </a:r>
            <a:r>
              <a:rPr lang="en-US" sz="2000" dirty="0"/>
              <a:t>identity? </a:t>
            </a:r>
          </a:p>
          <a:p>
            <a:pPr lvl="1"/>
            <a:r>
              <a:rPr lang="en-US" sz="2000" dirty="0"/>
              <a:t>Am I providing accessible and inclusive resources?</a:t>
            </a:r>
          </a:p>
          <a:p>
            <a:pPr lvl="1"/>
            <a:r>
              <a:rPr lang="en-US" sz="2000" dirty="0"/>
              <a:t>Am I talking to them, or to their parent or support staff?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4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sz="4400" b="1" dirty="0">
                <a:effectLst/>
              </a:rPr>
              <a:t>Questions to ask </a:t>
            </a:r>
            <a:r>
              <a:rPr lang="en-US" sz="4400" b="1" dirty="0" smtClean="0">
                <a:effectLst/>
              </a:rPr>
              <a:t>the patient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In order to build trust with clients, it is helpful to ask your patients these questions:</a:t>
            </a:r>
          </a:p>
          <a:p>
            <a:endParaRPr lang="en-US" sz="1200" dirty="0" smtClean="0"/>
          </a:p>
          <a:p>
            <a:pPr lvl="1"/>
            <a:r>
              <a:rPr lang="en-US" sz="2000" dirty="0" smtClean="0"/>
              <a:t>What </a:t>
            </a:r>
            <a:r>
              <a:rPr lang="en-US" sz="2000" dirty="0"/>
              <a:t>is the best way for you to communicate during this appointment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/>
              <a:t>What are your </a:t>
            </a:r>
            <a:r>
              <a:rPr lang="en-US" sz="2000" dirty="0" smtClean="0"/>
              <a:t>gender </a:t>
            </a:r>
            <a:r>
              <a:rPr lang="en-US" sz="2000" dirty="0"/>
              <a:t>pronouns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/>
              <a:t>Are you sexually active?</a:t>
            </a:r>
          </a:p>
          <a:p>
            <a:pPr lvl="1"/>
            <a:r>
              <a:rPr lang="en-US" sz="2000" dirty="0"/>
              <a:t>How does your disability impact your sexuality and your experience of sex?</a:t>
            </a:r>
          </a:p>
          <a:p>
            <a:pPr lvl="1"/>
            <a:r>
              <a:rPr lang="en-US" sz="2000" dirty="0"/>
              <a:t>Do you have a history of assault?</a:t>
            </a:r>
          </a:p>
          <a:p>
            <a:pPr lvl="1"/>
            <a:r>
              <a:rPr lang="en-US" sz="2000" dirty="0"/>
              <a:t>What makes resources accessible and inclusive for you?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Have a </a:t>
            </a:r>
            <a:r>
              <a:rPr lang="en-US" sz="2400" dirty="0"/>
              <a:t>safe space declaration </a:t>
            </a:r>
            <a:r>
              <a:rPr lang="en-US" sz="2400" dirty="0" smtClean="0"/>
              <a:t>for people with disabilities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Make </a:t>
            </a:r>
            <a:r>
              <a:rPr lang="en-US" sz="2400" dirty="0"/>
              <a:t>all materials available in accessible </a:t>
            </a:r>
            <a:r>
              <a:rPr lang="en-US" sz="2400" dirty="0" smtClean="0"/>
              <a:t>formats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Written </a:t>
            </a:r>
            <a:r>
              <a:rPr lang="en-US" dirty="0"/>
              <a:t>materials should include alternate formats, including large print, Braille, plain language, visual supports, and digital access. </a:t>
            </a:r>
            <a:endParaRPr lang="en-US" dirty="0" smtClean="0"/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All videos and audio </a:t>
            </a:r>
            <a:r>
              <a:rPr lang="en-US" dirty="0"/>
              <a:t>material should be </a:t>
            </a:r>
            <a:r>
              <a:rPr lang="en-US" dirty="0" smtClean="0"/>
              <a:t>captioned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Videos and images </a:t>
            </a:r>
            <a:r>
              <a:rPr lang="en-US" dirty="0"/>
              <a:t>material should be </a:t>
            </a:r>
            <a:r>
              <a:rPr lang="en-US" dirty="0" smtClean="0"/>
              <a:t>described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Ensure availability of sign language </a:t>
            </a:r>
            <a:r>
              <a:rPr lang="en-US" sz="2400" dirty="0" smtClean="0"/>
              <a:t>interpreters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Provide an option for paperwork to be completed in </a:t>
            </a:r>
            <a:r>
              <a:rPr lang="en-US" sz="2400" dirty="0" smtClean="0"/>
              <a:t>advance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Schedulers/staff should be aware of needs to book longer appointment times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Ensure that the entire office team is aware of and on board with accessibility and disability </a:t>
            </a:r>
            <a:r>
              <a:rPr lang="en-US" sz="2400" dirty="0" smtClean="0"/>
              <a:t>inclusion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Real Talk Toolkit, 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://autisticadvocacy.org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0"/>
            <a:r>
              <a:rPr lang="en-US" dirty="0" smtClean="0"/>
              <a:t>Planned Parenthood</a:t>
            </a:r>
          </a:p>
          <a:p>
            <a:pPr lvl="1"/>
            <a:r>
              <a:rPr lang="en-US" dirty="0">
                <a:hlinkClick r:id="rId3"/>
              </a:rPr>
              <a:t>https://www.plannedparenthood.org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pPr lvl="0"/>
            <a:r>
              <a:rPr lang="en-US" dirty="0" smtClean="0"/>
              <a:t>Scarleteen</a:t>
            </a:r>
          </a:p>
          <a:p>
            <a:pPr lvl="1"/>
            <a:r>
              <a:rPr lang="en-US" dirty="0">
                <a:hlinkClick r:id="rId4"/>
              </a:rPr>
              <a:t>http://www.scarleteen.com</a:t>
            </a:r>
            <a:r>
              <a:rPr lang="en-US" dirty="0" smtClean="0">
                <a:hlinkClick r:id="rId4"/>
              </a:rPr>
              <a:t>/</a:t>
            </a:r>
            <a:endParaRPr lang="en-US" dirty="0"/>
          </a:p>
          <a:p>
            <a:pPr lvl="0"/>
            <a:r>
              <a:rPr lang="en-US" dirty="0"/>
              <a:t>Queerability 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http://queerability.tumblr.com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lvl="0"/>
            <a:r>
              <a:rPr lang="en-US" dirty="0"/>
              <a:t>Able-bodied privilege checklist</a:t>
            </a:r>
            <a:endParaRPr lang="en-US" dirty="0" smtClean="0">
              <a:solidFill>
                <a:schemeClr val="tx1"/>
              </a:solidFill>
              <a:hlinkClick r:id="rId6"/>
            </a:endParaRPr>
          </a:p>
          <a:p>
            <a:pPr lvl="1"/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www.sap.mit.edu/content/pdf/able_bodied_privilege.pdf</a:t>
            </a:r>
            <a:endParaRPr lang="en-US" dirty="0" smtClean="0"/>
          </a:p>
          <a:p>
            <a:r>
              <a:rPr lang="en-US" dirty="0" smtClean="0"/>
              <a:t>Access Living Reproductive Health Guide</a:t>
            </a:r>
          </a:p>
          <a:p>
            <a:pPr lvl="1"/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www.accessliving.org/1410ga304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Reach out to </a:t>
            </a:r>
            <a:r>
              <a:rPr lang="en-US" dirty="0" smtClean="0"/>
              <a:t>the National </a:t>
            </a:r>
            <a:r>
              <a:rPr lang="en-US" dirty="0"/>
              <a:t>Council on Independent </a:t>
            </a:r>
            <a:r>
              <a:rPr lang="en-US" dirty="0" smtClean="0"/>
              <a:t>Living or the Autistic Self Advocacy Network </a:t>
            </a:r>
            <a:r>
              <a:rPr lang="en-US" dirty="0"/>
              <a:t>for referrals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5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www.ncdsv.org/images/sexualassaultstatistics.pdf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www.broadreachtraining.com/advocacy/artfvioabu.htm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www.uwosh.edu/ccdet/caregiver/Documents/Pinkston/Handouts/pamelastatcssex.pdf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http://www.rrsonline.org/?</a:t>
            </a:r>
            <a:r>
              <a:rPr lang="en-US" dirty="0" smtClean="0">
                <a:hlinkClick r:id="rId5"/>
              </a:rPr>
              <a:t>page_id=944</a:t>
            </a:r>
            <a:endParaRPr lang="en-US" dirty="0" smtClean="0"/>
          </a:p>
          <a:p>
            <a:r>
              <a:rPr lang="en-US" dirty="0">
                <a:hlinkClick r:id="rId6"/>
              </a:rPr>
              <a:t>https://www.google.com/?</a:t>
            </a:r>
            <a:r>
              <a:rPr lang="en-US" dirty="0" smtClean="0">
                <a:hlinkClick r:id="rId6"/>
              </a:rPr>
              <a:t>gws_rd=ssl#q=eugenics+definition</a:t>
            </a:r>
            <a:endParaRPr lang="en-US" dirty="0" smtClean="0"/>
          </a:p>
          <a:p>
            <a:r>
              <a:rPr lang="en-US" dirty="0">
                <a:hlinkClick r:id="rId7"/>
              </a:rPr>
              <a:t>https://www.google.com/?</a:t>
            </a:r>
            <a:r>
              <a:rPr lang="en-US" dirty="0" smtClean="0">
                <a:hlinkClick r:id="rId7"/>
              </a:rPr>
              <a:t>gws_rd=ssl#q=Coercion+definition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result of this webinar is to help </a:t>
            </a:r>
            <a:r>
              <a:rPr lang="en-US" dirty="0"/>
              <a:t>sexual health providers </a:t>
            </a:r>
            <a:r>
              <a:rPr lang="en-US" dirty="0" smtClean="0"/>
              <a:t>distribute their </a:t>
            </a:r>
            <a:r>
              <a:rPr lang="en-US" dirty="0"/>
              <a:t>services to young people with disabilities in an accessible, inclusive </a:t>
            </a:r>
            <a:r>
              <a:rPr lang="en-US" dirty="0" smtClean="0"/>
              <a:t>way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Disability Overview</a:t>
            </a:r>
          </a:p>
          <a:p>
            <a:pPr marL="457200" indent="-457200">
              <a:buFont typeface="+mj-lt"/>
              <a:buAutoNum type="arabicPeriod"/>
            </a:pPr>
            <a:endParaRPr lang="en-US" i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Real Talk Overview</a:t>
            </a:r>
          </a:p>
          <a:p>
            <a:pPr marL="457200" indent="-457200">
              <a:buFont typeface="+mj-lt"/>
              <a:buAutoNum type="arabicPeriod"/>
            </a:pPr>
            <a:endParaRPr lang="en-US" i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do </a:t>
            </a:r>
            <a:r>
              <a:rPr lang="en-US" dirty="0" smtClean="0"/>
              <a:t>providers </a:t>
            </a:r>
            <a:r>
              <a:rPr lang="en-US" dirty="0"/>
              <a:t>need to know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to improve </a:t>
            </a:r>
            <a:r>
              <a:rPr lang="en-US" dirty="0"/>
              <a:t>a</a:t>
            </a:r>
            <a:r>
              <a:rPr lang="en-US" dirty="0" smtClean="0"/>
              <a:t>ccess </a:t>
            </a:r>
            <a:r>
              <a:rPr lang="en-US" dirty="0"/>
              <a:t>&amp; a</a:t>
            </a:r>
            <a:r>
              <a:rPr lang="en-US" dirty="0" smtClean="0"/>
              <a:t>ttitudes?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Disability is </a:t>
            </a:r>
            <a:r>
              <a:rPr lang="en-US" dirty="0"/>
              <a:t>used to refer to </a:t>
            </a:r>
            <a:r>
              <a:rPr lang="en-US" dirty="0" smtClean="0"/>
              <a:t>how people function  </a:t>
            </a:r>
          </a:p>
          <a:p>
            <a:pPr marL="0" indent="0">
              <a:buNone/>
            </a:pPr>
            <a:endParaRPr lang="en-US" sz="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physical disability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sensory disability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cognitive disability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intellectual disability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mental illness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chronic illness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disability community is a diverse community with intersecting identities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3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20</a:t>
            </a:r>
            <a:r>
              <a:rPr lang="en-US" baseline="30000" dirty="0"/>
              <a:t>th</a:t>
            </a:r>
            <a:r>
              <a:rPr lang="en-US" dirty="0"/>
              <a:t> Century, </a:t>
            </a:r>
            <a:r>
              <a:rPr lang="en-US" dirty="0" smtClean="0"/>
              <a:t>Many People </a:t>
            </a:r>
            <a:r>
              <a:rPr lang="en-US" dirty="0"/>
              <a:t>with Disabilities </a:t>
            </a:r>
            <a:endParaRPr lang="en-US" dirty="0" smtClean="0"/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000" dirty="0" smtClean="0"/>
              <a:t>Rejected </a:t>
            </a:r>
            <a:r>
              <a:rPr lang="en-US" sz="2000" dirty="0"/>
              <a:t>the medical / rehab models of “fixing” people with </a:t>
            </a:r>
            <a:r>
              <a:rPr lang="en-US" sz="2000" dirty="0" smtClean="0"/>
              <a:t>disabilities</a:t>
            </a:r>
          </a:p>
          <a:p>
            <a:endParaRPr lang="en-US" sz="2000" dirty="0" smtClean="0"/>
          </a:p>
          <a:p>
            <a:r>
              <a:rPr lang="en-US" sz="2000" dirty="0" smtClean="0"/>
              <a:t>Rejected </a:t>
            </a:r>
            <a:r>
              <a:rPr lang="en-US" sz="2000" dirty="0"/>
              <a:t>the warehousing of people with disabilities in nursing homes, institutions, and other segregated </a:t>
            </a:r>
            <a:r>
              <a:rPr lang="en-US" sz="2000" dirty="0" smtClean="0"/>
              <a:t>environments</a:t>
            </a:r>
          </a:p>
          <a:p>
            <a:endParaRPr lang="en-US" sz="2000" dirty="0" smtClean="0"/>
          </a:p>
          <a:p>
            <a:r>
              <a:rPr lang="en-US" sz="2000" dirty="0" smtClean="0"/>
              <a:t>Communicated </a:t>
            </a:r>
            <a:r>
              <a:rPr lang="en-US" sz="2000" dirty="0"/>
              <a:t>the civil and human rights nature of the </a:t>
            </a:r>
            <a:r>
              <a:rPr lang="en-US" sz="2000" dirty="0" smtClean="0"/>
              <a:t>movement</a:t>
            </a:r>
          </a:p>
          <a:p>
            <a:endParaRPr lang="en-US" sz="2000" dirty="0" smtClean="0"/>
          </a:p>
          <a:p>
            <a:r>
              <a:rPr lang="en-US" sz="2000" dirty="0" smtClean="0"/>
              <a:t>Demanded </a:t>
            </a:r>
            <a:r>
              <a:rPr lang="en-US" sz="2000" dirty="0"/>
              <a:t>full access and equal opportunity in their communities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Real Talk: Conversations and resources about sexuality for young people with disabilities and sexual health </a:t>
            </a:r>
            <a:r>
              <a:rPr lang="en-US" i="1" dirty="0" smtClean="0"/>
              <a:t>providers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sz="2000" dirty="0" smtClean="0"/>
              <a:t>Three Facilitated Discussions </a:t>
            </a:r>
          </a:p>
          <a:p>
            <a:endParaRPr lang="en-US" sz="2000" dirty="0" smtClean="0"/>
          </a:p>
          <a:p>
            <a:r>
              <a:rPr lang="en-US" sz="2000" dirty="0"/>
              <a:t>Social media </a:t>
            </a:r>
            <a:r>
              <a:rPr lang="en-US" sz="2000" dirty="0" smtClean="0"/>
              <a:t>campaign</a:t>
            </a:r>
          </a:p>
          <a:p>
            <a:endParaRPr lang="en-US" sz="2000" dirty="0" smtClean="0"/>
          </a:p>
          <a:p>
            <a:r>
              <a:rPr lang="en-US" sz="2000" dirty="0" smtClean="0"/>
              <a:t>Tools </a:t>
            </a:r>
            <a:r>
              <a:rPr lang="en-US" sz="2000" dirty="0"/>
              <a:t>and resource development for healthcare </a:t>
            </a:r>
            <a:r>
              <a:rPr lang="en-US" sz="2000" dirty="0" smtClean="0"/>
              <a:t>providers</a:t>
            </a:r>
          </a:p>
          <a:p>
            <a:endParaRPr lang="en-US" sz="2000" dirty="0" smtClean="0"/>
          </a:p>
          <a:p>
            <a:r>
              <a:rPr lang="en-US" sz="2000" i="1" dirty="0"/>
              <a:t>Teleconference &amp; webinar to share final resources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sz="4400" dirty="0" smtClean="0"/>
              <a:t>What Providers Need </a:t>
            </a:r>
            <a:r>
              <a:rPr lang="en-US" sz="4400" dirty="0"/>
              <a:t>to </a:t>
            </a:r>
            <a:r>
              <a:rPr lang="en-US" sz="4400" dirty="0" smtClean="0"/>
              <a:t>Know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Sexual assault statistics</a:t>
            </a:r>
          </a:p>
          <a:p>
            <a:r>
              <a:rPr lang="en-US" dirty="0"/>
              <a:t> </a:t>
            </a:r>
            <a:r>
              <a:rPr lang="en-US" sz="2000" dirty="0"/>
              <a:t>Women with disabilities are raped and abused at a rate at least twice that of the general population of women </a:t>
            </a:r>
          </a:p>
          <a:p>
            <a:r>
              <a:rPr lang="en-US" sz="2000" dirty="0" smtClean="0"/>
              <a:t>Among </a:t>
            </a:r>
            <a:r>
              <a:rPr lang="en-US" sz="2000" dirty="0"/>
              <a:t>adults who have developmental disabilities, as many as 83% of females and 32% of males are victims of sexual assault </a:t>
            </a:r>
          </a:p>
          <a:p>
            <a:r>
              <a:rPr lang="en-US" sz="2000" dirty="0" smtClean="0"/>
              <a:t>40</a:t>
            </a:r>
            <a:r>
              <a:rPr lang="en-US" sz="2000" dirty="0"/>
              <a:t>% of women with physical disabilities reported being sexually assaulted </a:t>
            </a:r>
            <a:endParaRPr lang="en-US" sz="2000" dirty="0" smtClean="0"/>
          </a:p>
          <a:p>
            <a:r>
              <a:rPr lang="en-US" sz="2000" dirty="0" smtClean="0"/>
              <a:t>Lesbian</a:t>
            </a:r>
            <a:r>
              <a:rPr lang="en-US" sz="2000" dirty="0"/>
              <a:t>, gay, bisexual, and queer people were three times more likely to report sexual violence and/or harassment compared to heterosexual people </a:t>
            </a:r>
          </a:p>
          <a:p>
            <a:r>
              <a:rPr lang="en-US" sz="2000" dirty="0" smtClean="0"/>
              <a:t>Most </a:t>
            </a:r>
            <a:r>
              <a:rPr lang="en-US" sz="2000" dirty="0"/>
              <a:t>studies reveal that approximately 50% of transgender people experience sexual violence at some point in their lifetime </a:t>
            </a:r>
          </a:p>
          <a:p>
            <a:endParaRPr lang="en-US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sz="4400" dirty="0"/>
              <a:t>What Providers Need to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Sexual assault </a:t>
            </a:r>
            <a:r>
              <a:rPr lang="en-US" dirty="0" smtClean="0"/>
              <a:t>statistics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recent study found that more than 70% of women with </a:t>
            </a:r>
            <a:r>
              <a:rPr lang="en-US" sz="2000" dirty="0" smtClean="0"/>
              <a:t>developmental disabilities </a:t>
            </a:r>
            <a:r>
              <a:rPr lang="en-US" sz="2000" dirty="0"/>
              <a:t>are sexually assaulted in their lifetime</a:t>
            </a:r>
          </a:p>
          <a:p>
            <a:r>
              <a:rPr lang="en-US" sz="2000" dirty="0" smtClean="0"/>
              <a:t>Another </a:t>
            </a:r>
            <a:r>
              <a:rPr lang="en-US" sz="2000" dirty="0"/>
              <a:t>study found that 83% of women with intellectual disabilities </a:t>
            </a:r>
            <a:r>
              <a:rPr lang="en-US" sz="2000" dirty="0" smtClean="0"/>
              <a:t>had been </a:t>
            </a:r>
            <a:r>
              <a:rPr lang="en-US" sz="2000" dirty="0"/>
              <a:t>sexually assaulted and that of those nearly 50% had been </a:t>
            </a:r>
            <a:r>
              <a:rPr lang="en-US" sz="2000" dirty="0" smtClean="0"/>
              <a:t>sexually assaulted </a:t>
            </a:r>
            <a:r>
              <a:rPr lang="en-US" sz="2000" dirty="0"/>
              <a:t>10 or more times</a:t>
            </a:r>
          </a:p>
          <a:p>
            <a:r>
              <a:rPr lang="en-US" sz="2000" dirty="0" smtClean="0"/>
              <a:t>In </a:t>
            </a:r>
            <a:r>
              <a:rPr lang="en-US" sz="2000" dirty="0"/>
              <a:t>a five-year retrospective study of 4,340 child patients with disabilities </a:t>
            </a:r>
            <a:r>
              <a:rPr lang="en-US" sz="2000" dirty="0" smtClean="0"/>
              <a:t>in a </a:t>
            </a:r>
            <a:r>
              <a:rPr lang="en-US" sz="2000" dirty="0"/>
              <a:t>pediatric hospital, 68% were found to be victims of sexual abuse and </a:t>
            </a:r>
            <a:r>
              <a:rPr lang="en-US" sz="2000" dirty="0" smtClean="0"/>
              <a:t>32% were </a:t>
            </a:r>
            <a:r>
              <a:rPr lang="en-US" sz="2000" dirty="0"/>
              <a:t>victims of physical </a:t>
            </a:r>
            <a:r>
              <a:rPr lang="en-US" sz="2000" dirty="0" smtClean="0"/>
              <a:t>abuse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0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sz="4400" dirty="0" smtClean="0"/>
              <a:t>What Providers Need </a:t>
            </a:r>
            <a:r>
              <a:rPr lang="en-US" sz="4400" dirty="0"/>
              <a:t>to </a:t>
            </a:r>
            <a:r>
              <a:rPr lang="en-US" sz="4400" dirty="0" smtClean="0"/>
              <a:t>Know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Sexual assault </a:t>
            </a:r>
            <a:r>
              <a:rPr lang="en-US" dirty="0"/>
              <a:t>s</a:t>
            </a:r>
            <a:r>
              <a:rPr lang="en-US" dirty="0" smtClean="0"/>
              <a:t>tatistics </a:t>
            </a:r>
          </a:p>
          <a:p>
            <a:endParaRPr lang="en-US" dirty="0" smtClean="0"/>
          </a:p>
          <a:p>
            <a:r>
              <a:rPr lang="en-US" dirty="0" smtClean="0"/>
              <a:t>Historical &amp; modern day eugenics </a:t>
            </a:r>
            <a:r>
              <a:rPr lang="en-US" dirty="0"/>
              <a:t>and </a:t>
            </a:r>
            <a:r>
              <a:rPr lang="en-US" dirty="0" smtClean="0"/>
              <a:t>coercion</a:t>
            </a:r>
          </a:p>
          <a:p>
            <a:pPr lvl="1"/>
            <a:r>
              <a:rPr lang="en-US" dirty="0" smtClean="0"/>
              <a:t>Eugenics- the </a:t>
            </a:r>
            <a:r>
              <a:rPr lang="en-US" dirty="0"/>
              <a:t>social movement claiming to improve the genetic features of human populations through selective breeding and </a:t>
            </a:r>
            <a:r>
              <a:rPr lang="en-US" dirty="0" smtClean="0"/>
              <a:t>sterilization </a:t>
            </a:r>
          </a:p>
          <a:p>
            <a:pPr lvl="1"/>
            <a:r>
              <a:rPr lang="en-US" dirty="0" smtClean="0"/>
              <a:t>Coercion- </a:t>
            </a:r>
            <a:r>
              <a:rPr lang="en-US" dirty="0"/>
              <a:t>the practice of persuading someone to do something by using force or </a:t>
            </a:r>
            <a:r>
              <a:rPr lang="en-US" dirty="0" smtClean="0"/>
              <a:t>threats </a:t>
            </a:r>
          </a:p>
          <a:p>
            <a:pPr lvl="1"/>
            <a:endParaRPr lang="en-US" dirty="0"/>
          </a:p>
          <a:p>
            <a:r>
              <a:rPr lang="en-US" dirty="0" smtClean="0"/>
              <a:t>Privilege and power as a provider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 need for consent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9600" dirty="0" smtClean="0"/>
              <a:t>Q&amp;A</a:t>
            </a:r>
            <a:endParaRPr lang="en-US" sz="9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644A4-596C-42EB-ADE6-D15C45E4A070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 descr="C:\Users\Intern\Documents\NCIL\NCIL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672470"/>
            <a:ext cx="1371600" cy="111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Users\Intern\Documents\asan_logo_201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020" y="5804354"/>
            <a:ext cx="3158380" cy="97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1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848</TotalTime>
  <Words>839</Words>
  <Application>Microsoft Office PowerPoint</Application>
  <PresentationFormat>On-screen Show (4:3)</PresentationFormat>
  <Paragraphs>144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Executive</vt:lpstr>
      <vt:lpstr>Real Talk</vt:lpstr>
      <vt:lpstr>Overview</vt:lpstr>
      <vt:lpstr>Disability</vt:lpstr>
      <vt:lpstr>Disability</vt:lpstr>
      <vt:lpstr>Real Talk</vt:lpstr>
      <vt:lpstr>What Providers Need to Know</vt:lpstr>
      <vt:lpstr>What Providers Need to Know</vt:lpstr>
      <vt:lpstr>What Providers Need to Know</vt:lpstr>
      <vt:lpstr>PowerPoint Presentation</vt:lpstr>
      <vt:lpstr>Questions to ask yourself</vt:lpstr>
      <vt:lpstr>Questions to ask the patient</vt:lpstr>
      <vt:lpstr>Improving Access</vt:lpstr>
      <vt:lpstr>Resources</vt:lpstr>
      <vt:lpstr>References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Intern</dc:creator>
  <cp:lastModifiedBy>Intern</cp:lastModifiedBy>
  <cp:revision>43</cp:revision>
  <dcterms:created xsi:type="dcterms:W3CDTF">2015-10-09T14:26:16Z</dcterms:created>
  <dcterms:modified xsi:type="dcterms:W3CDTF">2015-11-05T21:21:03Z</dcterms:modified>
</cp:coreProperties>
</file>